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26"/>
  </p:notesMasterIdLst>
  <p:sldIdLst>
    <p:sldId id="256" r:id="rId2"/>
    <p:sldId id="257" r:id="rId3"/>
    <p:sldId id="259" r:id="rId4"/>
    <p:sldId id="258" r:id="rId5"/>
    <p:sldId id="263" r:id="rId6"/>
    <p:sldId id="264" r:id="rId7"/>
    <p:sldId id="272" r:id="rId8"/>
    <p:sldId id="273" r:id="rId9"/>
    <p:sldId id="274" r:id="rId10"/>
    <p:sldId id="277" r:id="rId11"/>
    <p:sldId id="275" r:id="rId12"/>
    <p:sldId id="279" r:id="rId13"/>
    <p:sldId id="278" r:id="rId14"/>
    <p:sldId id="261" r:id="rId15"/>
    <p:sldId id="280" r:id="rId16"/>
    <p:sldId id="281" r:id="rId17"/>
    <p:sldId id="282" r:id="rId18"/>
    <p:sldId id="283" r:id="rId19"/>
    <p:sldId id="260" r:id="rId20"/>
    <p:sldId id="284" r:id="rId21"/>
    <p:sldId id="285" r:id="rId22"/>
    <p:sldId id="286" r:id="rId23"/>
    <p:sldId id="287"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BA"/>
    <a:srgbClr val="014F52"/>
    <a:srgbClr val="6EC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72" d="100"/>
          <a:sy n="72" d="100"/>
        </p:scale>
        <p:origin x="4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16F91-34AB-4A75-81CC-556DFC2C005E}" type="datetimeFigureOut">
              <a:rPr lang="en-GB" smtClean="0"/>
              <a:t>05/11/2021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900B-51EE-4297-941F-EE14B726F505}" type="slidenum">
              <a:rPr lang="en-GB" smtClean="0"/>
              <a:t>‹#›</a:t>
            </a:fld>
            <a:endParaRPr lang="en-GB"/>
          </a:p>
        </p:txBody>
      </p:sp>
    </p:spTree>
    <p:extLst>
      <p:ext uri="{BB962C8B-B14F-4D97-AF65-F5344CB8AC3E}">
        <p14:creationId xmlns:p14="http://schemas.microsoft.com/office/powerpoint/2010/main" val="288923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D057F6A9-9830-4361-AA35-93819B7DE0E3}" type="datetime1">
              <a:rPr lang="en-US" smtClean="0"/>
              <a:t>11/5/2021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Quality Blended Learning</a:t>
            </a:r>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6854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7D2E7DFC-2680-47AB-9C72-08A0AC769C6F}" type="datetime1">
              <a:rPr lang="en-US" smtClean="0"/>
              <a:t>11/5/2021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6576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48838BA8-230B-4AD6-9E30-FAB1C99256F2}" type="datetime1">
              <a:rPr lang="en-US" smtClean="0"/>
              <a:t>11/5/2021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1605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B352F3B6-FC7E-42C8-9C66-A61C9B41D1AD}" type="datetime1">
              <a:rPr lang="en-US" smtClean="0"/>
              <a:t>11/5/2021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9015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531596CE-0E5E-4890-A56F-8B39928DD3FC}" type="datetime1">
              <a:rPr lang="en-US" smtClean="0"/>
              <a:t>11/5/2021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2182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4A1E3E68-1278-4174-A4ED-510B641DFA24}" type="datetime1">
              <a:rPr lang="en-US" smtClean="0"/>
              <a:t>11/5/2021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4086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41BD539E-C3DB-4ED7-B3FF-CE5C81308E9A}" type="datetime1">
              <a:rPr lang="en-US" smtClean="0"/>
              <a:t>11/5/2021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619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058B7F11-C506-4E43-97F1-D66DAD3685F4}" type="datetime1">
              <a:rPr lang="en-US" smtClean="0"/>
              <a:t>11/5/2021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729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D032DE84-D5D8-4B54-A599-F2C9FB52AED5}" type="datetime1">
              <a:rPr lang="en-US" smtClean="0"/>
              <a:t>11/5/2021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0256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9B001B30-BD81-4AAB-853F-5CFE32816F30}" type="datetime1">
              <a:rPr lang="en-US" smtClean="0"/>
              <a:t>11/5/2021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r>
              <a:rPr lang="en-US">
                <a:solidFill>
                  <a:schemeClr val="tx1"/>
                </a:solidFill>
              </a:rPr>
              <a:t>Quality Blended Learning</a:t>
            </a:r>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02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4F928260-A5F2-45F9-85BB-26C66F2A225C}" type="datetime1">
              <a:rPr lang="en-US" smtClean="0"/>
              <a:t>11/5/2021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effectLst>
                  <a:outerShdw blurRad="50800" dist="38100" dir="2700000" algn="tl" rotWithShape="0">
                    <a:prstClr val="black">
                      <a:alpha val="43000"/>
                    </a:prstClr>
                  </a:outerShdw>
                </a:effectLst>
              </a:rPr>
              <a:t>Quality Blended Learning</a:t>
            </a:r>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978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8BA656C5-ED4B-4A05-8237-6F8CB948C802}" type="datetime1">
              <a:rPr lang="en-US" smtClean="0"/>
              <a:t>11/5/2021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spc="50"/>
              <a:t>Quality Blended Learning</a:t>
            </a:r>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724428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hf sldNum="0" hdr="0" dt="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sv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lenditwell.e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helpx.adobe.com/acrobat/using/create-verify-pdf-accessibility.html#make_PDFs_accessible" TargetMode="External"/><Relationship Id="rId7" Type="http://schemas.openxmlformats.org/officeDocument/2006/relationships/hyperlink" Target="https://www.youtube.com/results?search_query=CREATE+accessible+pdf" TargetMode="External"/><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6" Type="http://schemas.openxmlformats.org/officeDocument/2006/relationships/hyperlink" Target="https://helpx.adobe.com/acrobat/using/create-verify-pdf-accessibility.html#accessibility_issues" TargetMode="External"/><Relationship Id="rId5" Type="http://schemas.openxmlformats.org/officeDocument/2006/relationships/hyperlink" Target="https://helpx.adobe.com/acrobat/using/create-verify-pdf-accessibility.html#fix_accessibility_issues" TargetMode="External"/><Relationship Id="rId4" Type="http://schemas.openxmlformats.org/officeDocument/2006/relationships/hyperlink" Target="https://helpx.adobe.com/acrobat/using/create-verify-pdf-accessibility.html#check_accessibility_of_PDF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lenditwell.e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hyperlink" Target="http://www.blenditwell.eu/" TargetMode="External"/><Relationship Id="rId2" Type="http://schemas.openxmlformats.org/officeDocument/2006/relationships/hyperlink" Target="https://www.adobe.com/gr_en/products/indesign.html?sdid=9WGN461H&amp;mv=search&amp;s_kwcid=AL!3085!3!324950179357!e!!g!!adobe%20in%20design&amp;ef_id=Wl75FQAAAL21t0sY:20190201095919:s"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hiftelearning.com/blog/bid/344888/the-golden-rules-of-high-quality-instructional-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helpx.adobe.com/indesign/how-to/indesign-create-interactive-pdf.html" TargetMode="External"/><Relationship Id="rId7" Type="http://schemas.openxmlformats.org/officeDocument/2006/relationships/image" Target="../media/image3.png"/><Relationship Id="rId2" Type="http://schemas.openxmlformats.org/officeDocument/2006/relationships/hyperlink" Target="http://www.blenditwell.eu/" TargetMode="Externa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youtube.com/results?search_query=interactive+pdfs+tuto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15C1754-F056-472B-9CA8-C33F37E55238}"/>
              </a:ext>
            </a:extLst>
          </p:cNvPr>
          <p:cNvSpPr>
            <a:spLocks noGrp="1"/>
          </p:cNvSpPr>
          <p:nvPr>
            <p:ph type="subTitle" idx="1"/>
          </p:nvPr>
        </p:nvSpPr>
        <p:spPr>
          <a:xfrm>
            <a:off x="960120" y="5206246"/>
            <a:ext cx="6601968" cy="1024128"/>
          </a:xfrm>
        </p:spPr>
        <p:txBody>
          <a:bodyPr>
            <a:normAutofit/>
          </a:bodyPr>
          <a:lstStyle/>
          <a:p>
            <a:pPr algn="l"/>
            <a:r>
              <a:rPr lang="en-US" dirty="0">
                <a:solidFill>
                  <a:schemeClr val="tx1"/>
                </a:solidFill>
              </a:rPr>
              <a:t>Gain the “know-how”</a:t>
            </a:r>
            <a:endParaRPr lang="en-GB" dirty="0">
              <a:solidFill>
                <a:schemeClr val="tx1"/>
              </a:solidFill>
            </a:endParaRPr>
          </a:p>
        </p:txBody>
      </p:sp>
      <p:sp>
        <p:nvSpPr>
          <p:cNvPr id="12" name="Rectangle 11">
            <a:extLst>
              <a:ext uri="{FF2B5EF4-FFF2-40B4-BE49-F238E27FC236}">
                <a16:creationId xmlns:a16="http://schemas.microsoft.com/office/drawing/2014/main" id="{329CC536-3AD6-4A6E-92F4-50542FD894F5}"/>
              </a:ext>
            </a:extLst>
          </p:cNvPr>
          <p:cNvSpPr/>
          <p:nvPr/>
        </p:nvSpPr>
        <p:spPr>
          <a:xfrm>
            <a:off x="-1" y="1225105"/>
            <a:ext cx="8193558" cy="3844615"/>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8181BC09-E275-46CA-9D4C-51EBB7BE41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2065" y="1392027"/>
            <a:ext cx="3138442" cy="3586790"/>
          </a:xfrm>
          <a:prstGeom prst="rect">
            <a:avLst/>
          </a:prstGeom>
        </p:spPr>
      </p:pic>
      <p:sp>
        <p:nvSpPr>
          <p:cNvPr id="7" name="Footer Placeholder 6">
            <a:extLst>
              <a:ext uri="{FF2B5EF4-FFF2-40B4-BE49-F238E27FC236}">
                <a16:creationId xmlns:a16="http://schemas.microsoft.com/office/drawing/2014/main" id="{10990034-1A6A-4EC0-81B0-639AE716469A}"/>
              </a:ext>
            </a:extLst>
          </p:cNvPr>
          <p:cNvSpPr>
            <a:spLocks noGrp="1"/>
          </p:cNvSpPr>
          <p:nvPr>
            <p:ph type="ftr" sz="quarter" idx="11"/>
          </p:nvPr>
        </p:nvSpPr>
        <p:spPr/>
        <p:txBody>
          <a:bodyPr/>
          <a:lstStyle/>
          <a:p>
            <a:r>
              <a:rPr lang="en-US">
                <a:solidFill>
                  <a:schemeClr val="bg1"/>
                </a:solidFill>
              </a:rPr>
              <a:t>Quality Blended Learning</a:t>
            </a:r>
            <a:endParaRPr lang="en-US" dirty="0">
              <a:solidFill>
                <a:schemeClr val="bg1"/>
              </a:solidFill>
            </a:endParaRPr>
          </a:p>
        </p:txBody>
      </p:sp>
      <p:pic>
        <p:nvPicPr>
          <p:cNvPr id="10" name="Picture 9" descr="Icon&#10;&#10;Description automatically generated with medium confidence">
            <a:extLst>
              <a:ext uri="{FF2B5EF4-FFF2-40B4-BE49-F238E27FC236}">
                <a16:creationId xmlns:a16="http://schemas.microsoft.com/office/drawing/2014/main" id="{A362F632-8678-447F-8D80-16E6EAB3C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9329" y="5014064"/>
            <a:ext cx="2202842" cy="2202842"/>
          </a:xfrm>
          <a:prstGeom prst="rect">
            <a:avLst/>
          </a:prstGeom>
        </p:spPr>
      </p:pic>
      <p:sp>
        <p:nvSpPr>
          <p:cNvPr id="2" name="Title 1">
            <a:extLst>
              <a:ext uri="{FF2B5EF4-FFF2-40B4-BE49-F238E27FC236}">
                <a16:creationId xmlns:a16="http://schemas.microsoft.com/office/drawing/2014/main" id="{60CC5B8B-FA3F-4F20-80B7-B2C27D439049}"/>
              </a:ext>
            </a:extLst>
          </p:cNvPr>
          <p:cNvSpPr>
            <a:spLocks noGrp="1"/>
          </p:cNvSpPr>
          <p:nvPr>
            <p:ph type="ctrTitle"/>
          </p:nvPr>
        </p:nvSpPr>
        <p:spPr>
          <a:xfrm>
            <a:off x="960120" y="1841412"/>
            <a:ext cx="6574537" cy="2688020"/>
          </a:xfrm>
        </p:spPr>
        <p:txBody>
          <a:bodyPr>
            <a:normAutofit/>
          </a:bodyPr>
          <a:lstStyle/>
          <a:p>
            <a:pPr algn="l"/>
            <a:r>
              <a:rPr lang="en-US" sz="6800" dirty="0">
                <a:solidFill>
                  <a:schemeClr val="bg1"/>
                </a:solidFill>
              </a:rPr>
              <a:t>INTERACTIVE </a:t>
            </a:r>
            <a:r>
              <a:rPr lang="en-US" sz="3600" dirty="0">
                <a:solidFill>
                  <a:schemeClr val="bg1"/>
                </a:solidFill>
              </a:rPr>
              <a:t>and</a:t>
            </a:r>
            <a:r>
              <a:rPr lang="en-US" sz="6800" dirty="0">
                <a:solidFill>
                  <a:schemeClr val="bg1"/>
                </a:solidFill>
              </a:rPr>
              <a:t> ACCESSIBLE PDF</a:t>
            </a:r>
            <a:r>
              <a:rPr lang="en-US" sz="3600" dirty="0">
                <a:solidFill>
                  <a:schemeClr val="bg1"/>
                </a:solidFill>
              </a:rPr>
              <a:t>s</a:t>
            </a:r>
            <a:endParaRPr lang="en-GB" sz="3600" dirty="0">
              <a:solidFill>
                <a:schemeClr val="bg1"/>
              </a:solidFill>
            </a:endParaRPr>
          </a:p>
        </p:txBody>
      </p:sp>
    </p:spTree>
    <p:extLst>
      <p:ext uri="{BB962C8B-B14F-4D97-AF65-F5344CB8AC3E}">
        <p14:creationId xmlns:p14="http://schemas.microsoft.com/office/powerpoint/2010/main" val="187606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5C1754-F056-472B-9CA8-C33F37E55238}"/>
              </a:ext>
            </a:extLst>
          </p:cNvPr>
          <p:cNvSpPr>
            <a:spLocks noGrp="1"/>
          </p:cNvSpPr>
          <p:nvPr>
            <p:ph sz="half" idx="4294967295"/>
          </p:nvPr>
        </p:nvSpPr>
        <p:spPr>
          <a:xfrm>
            <a:off x="530086" y="3397928"/>
            <a:ext cx="6979985" cy="1363654"/>
          </a:xfrm>
        </p:spPr>
        <p:txBody>
          <a:bodyPr>
            <a:noAutofit/>
          </a:bodyPr>
          <a:lstStyle/>
          <a:p>
            <a:pPr marL="457200" marR="0" lvl="0" indent="-457200" algn="l" rtl="0">
              <a:spcBef>
                <a:spcPts val="0"/>
              </a:spcBef>
              <a:spcAft>
                <a:spcPts val="0"/>
              </a:spcAft>
              <a:buClr>
                <a:schemeClr val="dk1"/>
              </a:buClr>
              <a:buSzPts val="2400"/>
              <a:buFont typeface="+mj-lt"/>
              <a:buAutoNum type="arabicPeriod"/>
            </a:pPr>
            <a:r>
              <a:rPr lang="en-US" sz="2400" dirty="0">
                <a:solidFill>
                  <a:schemeClr val="dk1"/>
                </a:solidFill>
                <a:latin typeface="Calibri"/>
                <a:ea typeface="Calibri"/>
                <a:cs typeface="Calibri"/>
                <a:sym typeface="Calibri"/>
              </a:rPr>
              <a:t>Interactivity is exciting! But don’t overdo it!</a:t>
            </a:r>
            <a:endParaRPr lang="en-US" sz="1200" dirty="0">
              <a:sym typeface="Calibri"/>
            </a:endParaRPr>
          </a:p>
          <a:p>
            <a:pPr marL="457200" marR="0" lvl="0" indent="-457200" algn="l" rtl="0">
              <a:spcBef>
                <a:spcPts val="0"/>
              </a:spcBef>
              <a:spcAft>
                <a:spcPts val="0"/>
              </a:spcAft>
              <a:buClr>
                <a:schemeClr val="dk1"/>
              </a:buClr>
              <a:buSzPts val="2400"/>
              <a:buFont typeface="+mj-lt"/>
              <a:buAutoNum type="arabicPeriod"/>
            </a:pPr>
            <a:endParaRPr lang="en-US" sz="1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mj-lt"/>
              <a:buAutoNum type="arabicPeriod"/>
            </a:pPr>
            <a:r>
              <a:rPr lang="en-US" sz="2400" dirty="0">
                <a:solidFill>
                  <a:schemeClr val="dk1"/>
                </a:solidFill>
                <a:latin typeface="Calibri"/>
                <a:ea typeface="Calibri"/>
                <a:cs typeface="Calibri"/>
                <a:sym typeface="Calibri"/>
              </a:rPr>
              <a:t>You have plenty of options! Remember to keep consistency throughout your content.</a:t>
            </a:r>
            <a:endParaRPr lang="en-US" sz="280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400"/>
              <a:buFont typeface="+mj-lt"/>
              <a:buAutoNum type="arabicPeriod"/>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algn="l" rtl="0">
              <a:spcBef>
                <a:spcPts val="0"/>
              </a:spcBef>
              <a:spcAft>
                <a:spcPts val="0"/>
              </a:spcAft>
              <a:buClr>
                <a:schemeClr val="dk1"/>
              </a:buClr>
              <a:buSzPts val="24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A32F4FA-2D6A-4532-879F-62BB3024F440}"/>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10" name="Rectangle 9">
            <a:extLst>
              <a:ext uri="{FF2B5EF4-FFF2-40B4-BE49-F238E27FC236}">
                <a16:creationId xmlns:a16="http://schemas.microsoft.com/office/drawing/2014/main" id="{F7EC5428-F485-4861-B678-33A61DBFE7B1}"/>
              </a:ext>
            </a:extLst>
          </p:cNvPr>
          <p:cNvSpPr/>
          <p:nvPr/>
        </p:nvSpPr>
        <p:spPr>
          <a:xfrm>
            <a:off x="530087" y="54543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WHAT TO AVOID</a:t>
            </a:r>
            <a:endParaRPr lang="en-GB" sz="3600" dirty="0"/>
          </a:p>
        </p:txBody>
      </p:sp>
      <p:pic>
        <p:nvPicPr>
          <p:cNvPr id="12" name="Graphic 11">
            <a:extLst>
              <a:ext uri="{FF2B5EF4-FFF2-40B4-BE49-F238E27FC236}">
                <a16:creationId xmlns:a16="http://schemas.microsoft.com/office/drawing/2014/main" id="{D9AA29E3-6385-420F-83FE-57E00F5D4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3788" y="2752826"/>
            <a:ext cx="4094820" cy="2653858"/>
          </a:xfrm>
          <a:prstGeom prst="rect">
            <a:avLst/>
          </a:prstGeom>
        </p:spPr>
      </p:pic>
      <p:sp>
        <p:nvSpPr>
          <p:cNvPr id="15" name="TextBox 14">
            <a:extLst>
              <a:ext uri="{FF2B5EF4-FFF2-40B4-BE49-F238E27FC236}">
                <a16:creationId xmlns:a16="http://schemas.microsoft.com/office/drawing/2014/main" id="{822A1FAB-282B-4412-A5FB-A63B08CFD57E}"/>
              </a:ext>
            </a:extLst>
          </p:cNvPr>
          <p:cNvSpPr txBox="1"/>
          <p:nvPr/>
        </p:nvSpPr>
        <p:spPr>
          <a:xfrm>
            <a:off x="530086" y="1648938"/>
            <a:ext cx="9342784" cy="830997"/>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There are many </a:t>
            </a:r>
            <a:r>
              <a:rPr lang="en-US" sz="2400" b="1" dirty="0">
                <a:solidFill>
                  <a:schemeClr val="dk1"/>
                </a:solidFill>
                <a:latin typeface="Calibri"/>
                <a:ea typeface="Calibri"/>
                <a:cs typeface="Calibri"/>
                <a:sym typeface="Calibri"/>
              </a:rPr>
              <a:t>mistakes</a:t>
            </a:r>
            <a:r>
              <a:rPr lang="en-US" sz="2400" dirty="0">
                <a:solidFill>
                  <a:schemeClr val="dk1"/>
                </a:solidFill>
                <a:latin typeface="Calibri"/>
                <a:ea typeface="Calibri"/>
                <a:cs typeface="Calibri"/>
                <a:sym typeface="Calibri"/>
              </a:rPr>
              <a:t> and </a:t>
            </a:r>
            <a:r>
              <a:rPr lang="en-US" sz="2400" b="1" dirty="0">
                <a:solidFill>
                  <a:schemeClr val="dk1"/>
                </a:solidFill>
                <a:latin typeface="Calibri"/>
                <a:ea typeface="Calibri"/>
                <a:cs typeface="Calibri"/>
                <a:sym typeface="Calibri"/>
              </a:rPr>
              <a:t>pitfalls</a:t>
            </a:r>
            <a:r>
              <a:rPr lang="en-US" sz="2400" dirty="0">
                <a:solidFill>
                  <a:schemeClr val="dk1"/>
                </a:solidFill>
                <a:latin typeface="Calibri"/>
                <a:ea typeface="Calibri"/>
                <a:cs typeface="Calibri"/>
                <a:sym typeface="Calibri"/>
              </a:rPr>
              <a:t> that are quite common for teachers. Be aware of them and differentiate yourself from the others!</a:t>
            </a:r>
            <a:endParaRPr lang="en-US" sz="1800" dirty="0"/>
          </a:p>
        </p:txBody>
      </p:sp>
      <p:pic>
        <p:nvPicPr>
          <p:cNvPr id="13" name="Picture 12" descr="Icon&#10;&#10;Description automatically generated with medium confidence">
            <a:extLst>
              <a:ext uri="{FF2B5EF4-FFF2-40B4-BE49-F238E27FC236}">
                <a16:creationId xmlns:a16="http://schemas.microsoft.com/office/drawing/2014/main" id="{04A41145-15AA-4E16-A8C1-375265470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400871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2218776"/>
            <a:ext cx="8718845" cy="830997"/>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You can start creating your content before you explicitly define the needs of your audience.</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3" name="TextBox 12">
            <a:extLst>
              <a:ext uri="{FF2B5EF4-FFF2-40B4-BE49-F238E27FC236}">
                <a16:creationId xmlns:a16="http://schemas.microsoft.com/office/drawing/2014/main" id="{8DC3F60C-4FBB-4E76-9840-9168BF6AD968}"/>
              </a:ext>
            </a:extLst>
          </p:cNvPr>
          <p:cNvSpPr txBox="1"/>
          <p:nvPr/>
        </p:nvSpPr>
        <p:spPr>
          <a:xfrm>
            <a:off x="530085" y="3091450"/>
            <a:ext cx="8718845" cy="369332"/>
          </a:xfrm>
          <a:prstGeom prst="rect">
            <a:avLst/>
          </a:prstGeom>
          <a:noFill/>
        </p:spPr>
        <p:txBody>
          <a:bodyPr wrap="square">
            <a:spAutoFit/>
          </a:bodyPr>
          <a:lstStyle/>
          <a:p>
            <a:pPr marL="0" marR="0" lvl="0" indent="0" algn="l" rtl="0">
              <a:spcBef>
                <a:spcPts val="0"/>
              </a:spcBef>
              <a:spcAft>
                <a:spcPts val="0"/>
              </a:spcAft>
              <a:buNone/>
            </a:pPr>
            <a:r>
              <a:rPr lang="en-US" i="1" dirty="0">
                <a:solidFill>
                  <a:schemeClr val="dk1"/>
                </a:solidFill>
                <a:latin typeface="Calibri"/>
                <a:ea typeface="Calibri"/>
                <a:cs typeface="Calibri"/>
                <a:sym typeface="Calibri"/>
              </a:rPr>
              <a:t>Click on the correct answer</a:t>
            </a:r>
          </a:p>
        </p:txBody>
      </p:sp>
      <p:sp>
        <p:nvSpPr>
          <p:cNvPr id="14" name="TextBox 13">
            <a:extLst>
              <a:ext uri="{FF2B5EF4-FFF2-40B4-BE49-F238E27FC236}">
                <a16:creationId xmlns:a16="http://schemas.microsoft.com/office/drawing/2014/main" id="{A22DCEA6-7058-4898-A582-CAB5B6FA394F}"/>
              </a:ext>
            </a:extLst>
          </p:cNvPr>
          <p:cNvSpPr txBox="1"/>
          <p:nvPr/>
        </p:nvSpPr>
        <p:spPr>
          <a:xfrm>
            <a:off x="1166189" y="3648003"/>
            <a:ext cx="8718845" cy="461665"/>
          </a:xfrm>
          <a:prstGeom prst="rect">
            <a:avLst/>
          </a:prstGeom>
          <a:noFill/>
        </p:spPr>
        <p:txBody>
          <a:bodyPr wrap="square">
            <a:spAutoFit/>
          </a:bodyPr>
          <a:lstStyle/>
          <a:p>
            <a:pPr marL="457200" marR="0" lvl="0" indent="-457200" algn="l" rtl="0">
              <a:spcBef>
                <a:spcPts val="0"/>
              </a:spcBef>
              <a:spcAft>
                <a:spcPts val="0"/>
              </a:spcAft>
              <a:buFont typeface="+mj-lt"/>
              <a:buAutoNum type="alphaUcPeriod"/>
            </a:pPr>
            <a:r>
              <a:rPr lang="en-US" sz="2400" dirty="0">
                <a:solidFill>
                  <a:schemeClr val="dk1"/>
                </a:solidFill>
                <a:latin typeface="Calibri"/>
                <a:ea typeface="Calibri"/>
                <a:cs typeface="Calibri"/>
                <a:sym typeface="Calibri"/>
                <a:hlinkClick r:id="rId4" action="ppaction://hlinksldjump"/>
              </a:rPr>
              <a:t>True</a:t>
            </a:r>
            <a:endParaRPr lang="en-US" sz="2400" dirty="0">
              <a:solidFill>
                <a:schemeClr val="dk1"/>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C2B8CE76-8745-4DFA-8056-17780578AA62}"/>
              </a:ext>
            </a:extLst>
          </p:cNvPr>
          <p:cNvSpPr txBox="1"/>
          <p:nvPr/>
        </p:nvSpPr>
        <p:spPr>
          <a:xfrm>
            <a:off x="1166189" y="4109668"/>
            <a:ext cx="8718845" cy="461665"/>
          </a:xfrm>
          <a:prstGeom prst="rect">
            <a:avLst/>
          </a:prstGeom>
          <a:noFill/>
        </p:spPr>
        <p:txBody>
          <a:bodyPr wrap="square">
            <a:spAutoFit/>
          </a:bodyPr>
          <a:lstStyle/>
          <a:p>
            <a:pPr marL="457200" marR="0" lvl="0" indent="-457200" algn="l" rtl="0">
              <a:spcBef>
                <a:spcPts val="0"/>
              </a:spcBef>
              <a:spcAft>
                <a:spcPts val="0"/>
              </a:spcAft>
              <a:buFont typeface="+mj-lt"/>
              <a:buAutoNum type="alphaUcPeriod" startAt="2"/>
            </a:pPr>
            <a:r>
              <a:rPr lang="en-US" sz="2400" dirty="0">
                <a:solidFill>
                  <a:schemeClr val="dk1"/>
                </a:solidFill>
                <a:latin typeface="Calibri"/>
                <a:ea typeface="Calibri"/>
                <a:cs typeface="Calibri"/>
                <a:sym typeface="Calibri"/>
                <a:hlinkClick r:id="rId5" action="ppaction://hlinksldjump"/>
              </a:rPr>
              <a:t>False</a:t>
            </a:r>
            <a:endParaRPr lang="en-US" sz="2400" dirty="0">
              <a:solidFill>
                <a:schemeClr val="dk1"/>
              </a:solidFill>
              <a:latin typeface="Calibri"/>
              <a:ea typeface="Calibri"/>
              <a:cs typeface="Calibri"/>
              <a:sym typeface="Calibri"/>
            </a:endParaRPr>
          </a:p>
        </p:txBody>
      </p:sp>
      <p:pic>
        <p:nvPicPr>
          <p:cNvPr id="7" name="Graphic 6">
            <a:extLst>
              <a:ext uri="{FF2B5EF4-FFF2-40B4-BE49-F238E27FC236}">
                <a16:creationId xmlns:a16="http://schemas.microsoft.com/office/drawing/2014/main" id="{DDFC65E5-1CF8-43CB-A90F-5C69529031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91827" y="2662725"/>
            <a:ext cx="4170087" cy="2936333"/>
          </a:xfrm>
          <a:prstGeom prst="rect">
            <a:avLst/>
          </a:prstGeom>
        </p:spPr>
      </p:pic>
    </p:spTree>
    <p:extLst>
      <p:ext uri="{BB962C8B-B14F-4D97-AF65-F5344CB8AC3E}">
        <p14:creationId xmlns:p14="http://schemas.microsoft.com/office/powerpoint/2010/main" val="155938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2145059"/>
            <a:ext cx="871884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Answer A is incorrect!</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2" name="TextBox 11">
            <a:extLst>
              <a:ext uri="{FF2B5EF4-FFF2-40B4-BE49-F238E27FC236}">
                <a16:creationId xmlns:a16="http://schemas.microsoft.com/office/drawing/2014/main" id="{61DDF317-50A3-4B1D-B2D4-8BF3C1F009FF}"/>
              </a:ext>
            </a:extLst>
          </p:cNvPr>
          <p:cNvSpPr txBox="1"/>
          <p:nvPr/>
        </p:nvSpPr>
        <p:spPr>
          <a:xfrm>
            <a:off x="530086" y="2923315"/>
            <a:ext cx="10840279" cy="1938992"/>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You should always prepare yourself for engaging interactive content! Identify your target audience and their needs, use marketing psychology to trigger their curiosity, use your creativity to make your content fun, combine data with visual content, invite your students to participate and last and most importantly, don’t forget to personalize your content.</a:t>
            </a:r>
          </a:p>
        </p:txBody>
      </p:sp>
      <p:sp>
        <p:nvSpPr>
          <p:cNvPr id="7" name="Rectangle 6">
            <a:extLst>
              <a:ext uri="{FF2B5EF4-FFF2-40B4-BE49-F238E27FC236}">
                <a16:creationId xmlns:a16="http://schemas.microsoft.com/office/drawing/2014/main" id="{8454647F-C3B6-47A8-9125-67D7D982B9E5}"/>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Tree>
    <p:extLst>
      <p:ext uri="{BB962C8B-B14F-4D97-AF65-F5344CB8AC3E}">
        <p14:creationId xmlns:p14="http://schemas.microsoft.com/office/powerpoint/2010/main" val="322703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2145059"/>
            <a:ext cx="871884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Answer B is correct!</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2" name="TextBox 11">
            <a:extLst>
              <a:ext uri="{FF2B5EF4-FFF2-40B4-BE49-F238E27FC236}">
                <a16:creationId xmlns:a16="http://schemas.microsoft.com/office/drawing/2014/main" id="{61DDF317-50A3-4B1D-B2D4-8BF3C1F009FF}"/>
              </a:ext>
            </a:extLst>
          </p:cNvPr>
          <p:cNvSpPr txBox="1"/>
          <p:nvPr/>
        </p:nvSpPr>
        <p:spPr>
          <a:xfrm>
            <a:off x="530086" y="2923315"/>
            <a:ext cx="10840279"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Identifying the needs of your audience is a key step in creating effective content! </a:t>
            </a:r>
          </a:p>
        </p:txBody>
      </p:sp>
      <p:sp>
        <p:nvSpPr>
          <p:cNvPr id="16" name="Rectangle 15">
            <a:extLst>
              <a:ext uri="{FF2B5EF4-FFF2-40B4-BE49-F238E27FC236}">
                <a16:creationId xmlns:a16="http://schemas.microsoft.com/office/drawing/2014/main" id="{D102953D-1BCE-4A7C-8C81-2240C95A27C8}"/>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Tree>
    <p:extLst>
      <p:ext uri="{BB962C8B-B14F-4D97-AF65-F5344CB8AC3E}">
        <p14:creationId xmlns:p14="http://schemas.microsoft.com/office/powerpoint/2010/main" val="290398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9CC536-3AD6-4A6E-92F4-50542FD894F5}"/>
              </a:ext>
            </a:extLst>
          </p:cNvPr>
          <p:cNvSpPr/>
          <p:nvPr/>
        </p:nvSpPr>
        <p:spPr>
          <a:xfrm>
            <a:off x="-1" y="1225105"/>
            <a:ext cx="8193558" cy="3844615"/>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10990034-1A6A-4EC0-81B0-639AE716469A}"/>
              </a:ext>
            </a:extLst>
          </p:cNvPr>
          <p:cNvSpPr>
            <a:spLocks noGrp="1"/>
          </p:cNvSpPr>
          <p:nvPr>
            <p:ph type="ftr" sz="quarter" idx="11"/>
          </p:nvPr>
        </p:nvSpPr>
        <p:spPr/>
        <p:txBody>
          <a:bodyPr/>
          <a:lstStyle/>
          <a:p>
            <a:r>
              <a:rPr lang="en-US">
                <a:solidFill>
                  <a:schemeClr val="bg1"/>
                </a:solidFill>
              </a:rPr>
              <a:t>Quality Blended Learning</a:t>
            </a:r>
            <a:endParaRPr lang="en-US" dirty="0">
              <a:solidFill>
                <a:schemeClr val="bg1"/>
              </a:solidFill>
            </a:endParaRPr>
          </a:p>
        </p:txBody>
      </p:sp>
      <p:sp>
        <p:nvSpPr>
          <p:cNvPr id="2" name="Title 1">
            <a:extLst>
              <a:ext uri="{FF2B5EF4-FFF2-40B4-BE49-F238E27FC236}">
                <a16:creationId xmlns:a16="http://schemas.microsoft.com/office/drawing/2014/main" id="{60CC5B8B-FA3F-4F20-80B7-B2C27D439049}"/>
              </a:ext>
            </a:extLst>
          </p:cNvPr>
          <p:cNvSpPr>
            <a:spLocks noGrp="1"/>
          </p:cNvSpPr>
          <p:nvPr>
            <p:ph type="ctrTitle"/>
          </p:nvPr>
        </p:nvSpPr>
        <p:spPr>
          <a:xfrm>
            <a:off x="960120" y="1841412"/>
            <a:ext cx="6574537" cy="2688020"/>
          </a:xfrm>
        </p:spPr>
        <p:txBody>
          <a:bodyPr>
            <a:normAutofit fontScale="90000"/>
          </a:bodyPr>
          <a:lstStyle/>
          <a:p>
            <a:pPr algn="l"/>
            <a:r>
              <a:rPr lang="en-US" sz="6800" dirty="0">
                <a:solidFill>
                  <a:schemeClr val="bg1"/>
                </a:solidFill>
              </a:rPr>
              <a:t>CREATING ACCESSIBLE</a:t>
            </a:r>
            <a:br>
              <a:rPr lang="en-US" sz="6800" dirty="0">
                <a:solidFill>
                  <a:schemeClr val="bg1"/>
                </a:solidFill>
              </a:rPr>
            </a:br>
            <a:r>
              <a:rPr lang="en-US" sz="6800" dirty="0">
                <a:solidFill>
                  <a:schemeClr val="bg1"/>
                </a:solidFill>
              </a:rPr>
              <a:t>PDF</a:t>
            </a:r>
            <a:r>
              <a:rPr lang="en-US" sz="4000" dirty="0">
                <a:solidFill>
                  <a:schemeClr val="bg1"/>
                </a:solidFill>
              </a:rPr>
              <a:t>s</a:t>
            </a:r>
            <a:endParaRPr lang="en-GB" sz="4000" dirty="0">
              <a:solidFill>
                <a:schemeClr val="bg1"/>
              </a:solidFill>
            </a:endParaRPr>
          </a:p>
        </p:txBody>
      </p:sp>
      <p:sp>
        <p:nvSpPr>
          <p:cNvPr id="14" name="TextBox 13">
            <a:extLst>
              <a:ext uri="{FF2B5EF4-FFF2-40B4-BE49-F238E27FC236}">
                <a16:creationId xmlns:a16="http://schemas.microsoft.com/office/drawing/2014/main" id="{1D325E23-189C-43E6-91C8-9E31B7EA2FFB}"/>
              </a:ext>
            </a:extLst>
          </p:cNvPr>
          <p:cNvSpPr txBox="1"/>
          <p:nvPr/>
        </p:nvSpPr>
        <p:spPr>
          <a:xfrm>
            <a:off x="0" y="6508641"/>
            <a:ext cx="12192000" cy="307777"/>
          </a:xfrm>
          <a:prstGeom prst="rect">
            <a:avLst/>
          </a:prstGeom>
          <a:noFill/>
        </p:spPr>
        <p:txBody>
          <a:bodyPr wrap="square" rtlCol="0">
            <a:spAutoFit/>
          </a:bodyPr>
          <a:lstStyle/>
          <a:p>
            <a:r>
              <a:rPr lang="en-US" sz="1400" dirty="0">
                <a:solidFill>
                  <a:schemeClr val="bg1"/>
                </a:solidFill>
              </a:rPr>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r>
              <a:rPr lang="en-US" sz="1400" dirty="0">
                <a:solidFill>
                  <a:schemeClr val="bg1"/>
                </a:solidFill>
              </a:rPr>
              <a:t> </a:t>
            </a:r>
            <a:endParaRPr lang="en-GB" sz="1400" dirty="0">
              <a:solidFill>
                <a:schemeClr val="bg1"/>
              </a:solidFill>
            </a:endParaRPr>
          </a:p>
        </p:txBody>
      </p:sp>
      <p:sp>
        <p:nvSpPr>
          <p:cNvPr id="15" name="Rectangle 14">
            <a:extLst>
              <a:ext uri="{FF2B5EF4-FFF2-40B4-BE49-F238E27FC236}">
                <a16:creationId xmlns:a16="http://schemas.microsoft.com/office/drawing/2014/main" id="{71F7F599-DC14-4896-9128-64AE4C2A316A}"/>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pic>
        <p:nvPicPr>
          <p:cNvPr id="4" name="Graphic 3">
            <a:extLst>
              <a:ext uri="{FF2B5EF4-FFF2-40B4-BE49-F238E27FC236}">
                <a16:creationId xmlns:a16="http://schemas.microsoft.com/office/drawing/2014/main" id="{A995EAD0-A21C-4A37-B547-C5A528008D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6964" y="2829701"/>
            <a:ext cx="4112795" cy="2986361"/>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EFE1C4A0-8B42-4BF5-BA56-7E44EB4751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274189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HOW TO PREPARE</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8" name="TextBox 7">
            <a:extLst>
              <a:ext uri="{FF2B5EF4-FFF2-40B4-BE49-F238E27FC236}">
                <a16:creationId xmlns:a16="http://schemas.microsoft.com/office/drawing/2014/main" id="{B759DAE1-E6E2-471F-89A1-A66803397D9B}"/>
              </a:ext>
            </a:extLst>
          </p:cNvPr>
          <p:cNvSpPr txBox="1"/>
          <p:nvPr/>
        </p:nvSpPr>
        <p:spPr>
          <a:xfrm>
            <a:off x="530086" y="1648938"/>
            <a:ext cx="879379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Get ready to create an accessible PDF:</a:t>
            </a:r>
          </a:p>
        </p:txBody>
      </p:sp>
      <p:graphicFrame>
        <p:nvGraphicFramePr>
          <p:cNvPr id="2" name="Table 1">
            <a:extLst>
              <a:ext uri="{FF2B5EF4-FFF2-40B4-BE49-F238E27FC236}">
                <a16:creationId xmlns:a16="http://schemas.microsoft.com/office/drawing/2014/main" id="{90B79460-316D-462B-999C-1B01A0BDF8DD}"/>
              </a:ext>
            </a:extLst>
          </p:cNvPr>
          <p:cNvGraphicFramePr>
            <a:graphicFrameLocks noGrp="1"/>
          </p:cNvGraphicFramePr>
          <p:nvPr>
            <p:extLst>
              <p:ext uri="{D42A27DB-BD31-4B8C-83A1-F6EECF244321}">
                <p14:modId xmlns:p14="http://schemas.microsoft.com/office/powerpoint/2010/main" val="459274514"/>
              </p:ext>
            </p:extLst>
          </p:nvPr>
        </p:nvGraphicFramePr>
        <p:xfrm>
          <a:off x="623037" y="2681722"/>
          <a:ext cx="10945925" cy="2963030"/>
        </p:xfrm>
        <a:graphic>
          <a:graphicData uri="http://schemas.openxmlformats.org/drawingml/2006/table">
            <a:tbl>
              <a:tblPr firstRow="1" bandRow="1">
                <a:noFill/>
              </a:tblPr>
              <a:tblGrid>
                <a:gridCol w="2507525">
                  <a:extLst>
                    <a:ext uri="{9D8B030D-6E8A-4147-A177-3AD203B41FA5}">
                      <a16:colId xmlns:a16="http://schemas.microsoft.com/office/drawing/2014/main" val="3539170553"/>
                    </a:ext>
                  </a:extLst>
                </a:gridCol>
                <a:gridCol w="8438400">
                  <a:extLst>
                    <a:ext uri="{9D8B030D-6E8A-4147-A177-3AD203B41FA5}">
                      <a16:colId xmlns:a16="http://schemas.microsoft.com/office/drawing/2014/main" val="2888733"/>
                    </a:ext>
                  </a:extLst>
                </a:gridCol>
              </a:tblGrid>
              <a:tr h="560950">
                <a:tc>
                  <a:txBody>
                    <a:bodyPr/>
                    <a:lstStyle/>
                    <a:p>
                      <a:pPr marL="0" marR="0" lvl="0" indent="0" algn="l" rtl="0">
                        <a:spcBef>
                          <a:spcPts val="0"/>
                        </a:spcBef>
                        <a:spcAft>
                          <a:spcPts val="0"/>
                        </a:spcAft>
                        <a:buNone/>
                      </a:pPr>
                      <a:r>
                        <a:rPr lang="en-GB" sz="1800" b="1" dirty="0">
                          <a:solidFill>
                            <a:schemeClr val="tx1"/>
                          </a:solidFill>
                          <a:latin typeface="Calibri" panose="020F0502020204030204" pitchFamily="34" charset="0"/>
                          <a:cs typeface="Calibri" panose="020F0502020204030204" pitchFamily="34" charset="0"/>
                        </a:rPr>
                        <a:t>Use more tags!</a:t>
                      </a:r>
                      <a:endParaRPr sz="1800" b="1"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70C0"/>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PDFs must be properly tagged, with tags that are generated during the conversion from Word to PDF.</a:t>
                      </a:r>
                      <a:endParaRPr sz="180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072170"/>
                  </a:ext>
                </a:extLst>
              </a:tr>
              <a:tr h="560950">
                <a:tc>
                  <a:txBody>
                    <a:bodyPr/>
                    <a:lstStyle/>
                    <a:p>
                      <a:pPr marL="0" marR="0" lvl="0" indent="0" algn="l" rtl="0">
                        <a:spcBef>
                          <a:spcPts val="0"/>
                        </a:spcBef>
                        <a:spcAft>
                          <a:spcPts val="0"/>
                        </a:spcAft>
                        <a:buNone/>
                      </a:pPr>
                      <a:r>
                        <a:rPr lang="en-GB" sz="1800" b="1" dirty="0">
                          <a:solidFill>
                            <a:schemeClr val="tx1"/>
                          </a:solidFill>
                          <a:latin typeface="Calibri" panose="020F0502020204030204" pitchFamily="34" charset="0"/>
                          <a:cs typeface="Calibri" panose="020F0502020204030204" pitchFamily="34" charset="0"/>
                        </a:rPr>
                        <a:t>Be an architect! Define the structure!</a:t>
                      </a:r>
                      <a:endParaRPr sz="1800" b="1"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70C0"/>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The structure must be clear and easy to follow. Headings, table of contents, links and bookmarks can keep your structural elements properly formatted.</a:t>
                      </a:r>
                      <a:endParaRPr sz="180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80580"/>
                  </a:ext>
                </a:extLst>
              </a:tr>
              <a:tr h="560950">
                <a:tc>
                  <a:txBody>
                    <a:bodyPr/>
                    <a:lstStyle/>
                    <a:p>
                      <a:pPr marL="0" marR="0" lvl="0" indent="0" algn="l" rtl="0">
                        <a:spcBef>
                          <a:spcPts val="0"/>
                        </a:spcBef>
                        <a:spcAft>
                          <a:spcPts val="0"/>
                        </a:spcAft>
                        <a:buNone/>
                      </a:pPr>
                      <a:r>
                        <a:rPr lang="en-GB" sz="1800" b="1" dirty="0">
                          <a:solidFill>
                            <a:schemeClr val="tx1"/>
                          </a:solidFill>
                          <a:latin typeface="Calibri" panose="020F0502020204030204" pitchFamily="34" charset="0"/>
                          <a:cs typeface="Calibri" panose="020F0502020204030204" pitchFamily="34" charset="0"/>
                        </a:rPr>
                        <a:t>Be alternative!</a:t>
                      </a:r>
                      <a:endParaRPr sz="1800" b="1"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70C0"/>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Visual content that reveals useful information should have text alternatives.</a:t>
                      </a:r>
                      <a:endParaRPr sz="180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722180"/>
                  </a:ext>
                </a:extLst>
              </a:tr>
              <a:tr h="560950">
                <a:tc>
                  <a:txBody>
                    <a:bodyPr/>
                    <a:lstStyle/>
                    <a:p>
                      <a:pPr marL="0" marR="0" lvl="0" indent="0" algn="l" rtl="0">
                        <a:spcBef>
                          <a:spcPts val="0"/>
                        </a:spcBef>
                        <a:spcAft>
                          <a:spcPts val="0"/>
                        </a:spcAft>
                        <a:buNone/>
                      </a:pPr>
                      <a:r>
                        <a:rPr lang="en-GB" sz="1800" b="1">
                          <a:solidFill>
                            <a:schemeClr val="tx1"/>
                          </a:solidFill>
                          <a:latin typeface="Calibri" panose="020F0502020204030204" pitchFamily="34" charset="0"/>
                          <a:cs typeface="Calibri" panose="020F0502020204030204" pitchFamily="34" charset="0"/>
                        </a:rPr>
                        <a:t>Watch your language!</a:t>
                      </a:r>
                      <a:endParaRPr sz="1800" b="1">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70C0"/>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The language of the material should be specified in advance.</a:t>
                      </a:r>
                      <a:endParaRPr sz="180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52189"/>
                  </a:ext>
                </a:extLst>
              </a:tr>
              <a:tr h="560950">
                <a:tc>
                  <a:txBody>
                    <a:bodyPr/>
                    <a:lstStyle/>
                    <a:p>
                      <a:pPr marL="0" marR="0" lvl="0" indent="0" algn="l" rtl="0">
                        <a:spcBef>
                          <a:spcPts val="0"/>
                        </a:spcBef>
                        <a:spcAft>
                          <a:spcPts val="0"/>
                        </a:spcAft>
                        <a:buNone/>
                      </a:pPr>
                      <a:r>
                        <a:rPr lang="en-GB" sz="1800" b="1">
                          <a:solidFill>
                            <a:schemeClr val="tx1"/>
                          </a:solidFill>
                          <a:latin typeface="Calibri" panose="020F0502020204030204" pitchFamily="34" charset="0"/>
                          <a:cs typeface="Calibri" panose="020F0502020204030204" pitchFamily="34" charset="0"/>
                        </a:rPr>
                        <a:t>Fast and secure!</a:t>
                      </a:r>
                      <a:endParaRPr sz="1800" b="1">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70C0"/>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The security settings of the document shall include users of assistive technologies. </a:t>
                      </a:r>
                      <a:endParaRPr sz="105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4021488"/>
                  </a:ext>
                </a:extLst>
              </a:tr>
            </a:tbl>
          </a:graphicData>
        </a:graphic>
      </p:graphicFrame>
    </p:spTree>
    <p:extLst>
      <p:ext uri="{BB962C8B-B14F-4D97-AF65-F5344CB8AC3E}">
        <p14:creationId xmlns:p14="http://schemas.microsoft.com/office/powerpoint/2010/main" val="261333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934843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HOW TO CREATE YOUR OWN ACCESSIBLE PDF</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10" name="Oval 9">
            <a:extLst>
              <a:ext uri="{FF2B5EF4-FFF2-40B4-BE49-F238E27FC236}">
                <a16:creationId xmlns:a16="http://schemas.microsoft.com/office/drawing/2014/main" id="{3C85637A-D9BA-48DF-A5E7-AC562C0B0C0E}"/>
              </a:ext>
            </a:extLst>
          </p:cNvPr>
          <p:cNvSpPr>
            <a:spLocks noChangeAspect="1"/>
          </p:cNvSpPr>
          <p:nvPr/>
        </p:nvSpPr>
        <p:spPr>
          <a:xfrm>
            <a:off x="6354409" y="3502123"/>
            <a:ext cx="1616400" cy="1616400"/>
          </a:xfrm>
          <a:prstGeom prst="ellipse">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AB01E13-7703-4EA6-A023-0F49B0BC144A}"/>
              </a:ext>
            </a:extLst>
          </p:cNvPr>
          <p:cNvGrpSpPr>
            <a:grpSpLocks noChangeAspect="1"/>
          </p:cNvGrpSpPr>
          <p:nvPr/>
        </p:nvGrpSpPr>
        <p:grpSpPr>
          <a:xfrm>
            <a:off x="3001134" y="2752176"/>
            <a:ext cx="5305746" cy="3155332"/>
            <a:chOff x="683293" y="2769089"/>
            <a:chExt cx="4258583" cy="2532583"/>
          </a:xfrm>
        </p:grpSpPr>
        <p:sp>
          <p:nvSpPr>
            <p:cNvPr id="2" name="Oval 1">
              <a:extLst>
                <a:ext uri="{FF2B5EF4-FFF2-40B4-BE49-F238E27FC236}">
                  <a16:creationId xmlns:a16="http://schemas.microsoft.com/office/drawing/2014/main" id="{2B4AAB16-D6E5-4B35-A2F3-A8C6911F4B5D}"/>
                </a:ext>
              </a:extLst>
            </p:cNvPr>
            <p:cNvSpPr/>
            <p:nvPr/>
          </p:nvSpPr>
          <p:spPr>
            <a:xfrm>
              <a:off x="683293" y="3479714"/>
              <a:ext cx="1080000" cy="1080000"/>
            </a:xfrm>
            <a:prstGeom prst="ellipse">
              <a:avLst/>
            </a:prstGeom>
            <a:solidFill>
              <a:srgbClr val="6E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GB" sz="2800" dirty="0"/>
            </a:p>
          </p:txBody>
        </p:sp>
        <p:sp>
          <p:nvSpPr>
            <p:cNvPr id="9" name="Oval 8">
              <a:extLst>
                <a:ext uri="{FF2B5EF4-FFF2-40B4-BE49-F238E27FC236}">
                  <a16:creationId xmlns:a16="http://schemas.microsoft.com/office/drawing/2014/main" id="{6521F2B8-086A-4CB1-B542-A914F17152F8}"/>
                </a:ext>
              </a:extLst>
            </p:cNvPr>
            <p:cNvSpPr>
              <a:spLocks noChangeAspect="1"/>
            </p:cNvSpPr>
            <p:nvPr/>
          </p:nvSpPr>
          <p:spPr>
            <a:xfrm>
              <a:off x="2128368" y="3479714"/>
              <a:ext cx="1080000" cy="1080000"/>
            </a:xfrm>
            <a:prstGeom prst="ellipse">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GB" sz="2800" dirty="0"/>
            </a:p>
          </p:txBody>
        </p:sp>
        <p:pic>
          <p:nvPicPr>
            <p:cNvPr id="5" name="Graphic 4">
              <a:extLst>
                <a:ext uri="{FF2B5EF4-FFF2-40B4-BE49-F238E27FC236}">
                  <a16:creationId xmlns:a16="http://schemas.microsoft.com/office/drawing/2014/main" id="{1933A14D-DAEC-4FAF-A99E-AFA0A3F8AB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5010" y="3266070"/>
              <a:ext cx="1656866" cy="1507288"/>
            </a:xfrm>
            <a:prstGeom prst="rect">
              <a:avLst/>
            </a:prstGeom>
          </p:spPr>
        </p:pic>
        <p:sp>
          <p:nvSpPr>
            <p:cNvPr id="6" name="Arrow: U-Turn 5">
              <a:extLst>
                <a:ext uri="{FF2B5EF4-FFF2-40B4-BE49-F238E27FC236}">
                  <a16:creationId xmlns:a16="http://schemas.microsoft.com/office/drawing/2014/main" id="{3E08ADAF-1A10-47A8-A21E-698002D178D3}"/>
                </a:ext>
              </a:extLst>
            </p:cNvPr>
            <p:cNvSpPr/>
            <p:nvPr/>
          </p:nvSpPr>
          <p:spPr>
            <a:xfrm>
              <a:off x="1601726" y="2769089"/>
              <a:ext cx="900000" cy="720000"/>
            </a:xfrm>
            <a:prstGeom prst="uturnArrow">
              <a:avLst/>
            </a:prstGeom>
            <a:solidFill>
              <a:srgbClr val="6EC4C9"/>
            </a:solidFill>
            <a:ln>
              <a:solidFill>
                <a:srgbClr val="00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U-Turn 22">
              <a:extLst>
                <a:ext uri="{FF2B5EF4-FFF2-40B4-BE49-F238E27FC236}">
                  <a16:creationId xmlns:a16="http://schemas.microsoft.com/office/drawing/2014/main" id="{AF72FE34-4A63-4A14-9918-6A3940B29149}"/>
                </a:ext>
              </a:extLst>
            </p:cNvPr>
            <p:cNvSpPr/>
            <p:nvPr/>
          </p:nvSpPr>
          <p:spPr>
            <a:xfrm flipV="1">
              <a:off x="2796689" y="4581672"/>
              <a:ext cx="900000" cy="720000"/>
            </a:xfrm>
            <a:prstGeom prst="uturnArrow">
              <a:avLst/>
            </a:prstGeom>
            <a:solidFill>
              <a:srgbClr val="00A9BA"/>
            </a:solidFill>
            <a:ln>
              <a:solidFill>
                <a:srgbClr val="014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6" name="Subtitle 2">
            <a:extLst>
              <a:ext uri="{FF2B5EF4-FFF2-40B4-BE49-F238E27FC236}">
                <a16:creationId xmlns:a16="http://schemas.microsoft.com/office/drawing/2014/main" id="{AE749F1E-D757-467E-97DD-17B20268A832}"/>
              </a:ext>
            </a:extLst>
          </p:cNvPr>
          <p:cNvSpPr txBox="1">
            <a:spLocks/>
          </p:cNvSpPr>
          <p:nvPr/>
        </p:nvSpPr>
        <p:spPr>
          <a:xfrm>
            <a:off x="530087" y="1250764"/>
            <a:ext cx="6758609" cy="1617821"/>
          </a:xfrm>
          <a:prstGeom prst="rect">
            <a:avLst/>
          </a:prstGeom>
        </p:spPr>
        <p:txBody>
          <a:bodyPr vert="horz" lIns="91440" tIns="45720" rIns="91440" bIns="45720" rtlCol="0">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
                <a:schemeClr val="dk1"/>
              </a:buClr>
              <a:buSzPts val="2400"/>
            </a:pPr>
            <a:endParaRPr lang="en-US" sz="2800" dirty="0">
              <a:solidFill>
                <a:schemeClr val="dk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1B308E9F-413C-4196-967F-9564A26A9E75}"/>
              </a:ext>
            </a:extLst>
          </p:cNvPr>
          <p:cNvSpPr txBox="1"/>
          <p:nvPr/>
        </p:nvSpPr>
        <p:spPr>
          <a:xfrm>
            <a:off x="530086" y="1648938"/>
            <a:ext cx="10247842" cy="1569660"/>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Once you are ready to go, all you have to do is follow the next 3 steps to create your PDF accessible!</a:t>
            </a:r>
            <a:endParaRPr lang="en-US"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p:txBody>
      </p:sp>
      <p:pic>
        <p:nvPicPr>
          <p:cNvPr id="31" name="Picture 30" descr="Icon&#10;&#10;Description automatically generated with medium confidence">
            <a:extLst>
              <a:ext uri="{FF2B5EF4-FFF2-40B4-BE49-F238E27FC236}">
                <a16:creationId xmlns:a16="http://schemas.microsoft.com/office/drawing/2014/main" id="{F1660F2A-7568-440C-832E-1E8F6CE24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8518" y="4655158"/>
            <a:ext cx="2202842" cy="2202842"/>
          </a:xfrm>
          <a:prstGeom prst="rect">
            <a:avLst/>
          </a:prstGeom>
        </p:spPr>
      </p:pic>
    </p:spTree>
    <p:extLst>
      <p:ext uri="{BB962C8B-B14F-4D97-AF65-F5344CB8AC3E}">
        <p14:creationId xmlns:p14="http://schemas.microsoft.com/office/powerpoint/2010/main" val="209042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 name="Oval 1">
            <a:extLst>
              <a:ext uri="{FF2B5EF4-FFF2-40B4-BE49-F238E27FC236}">
                <a16:creationId xmlns:a16="http://schemas.microsoft.com/office/drawing/2014/main" id="{2B4AAB16-D6E5-4B35-A2F3-A8C6911F4B5D}"/>
              </a:ext>
            </a:extLst>
          </p:cNvPr>
          <p:cNvSpPr/>
          <p:nvPr/>
        </p:nvSpPr>
        <p:spPr>
          <a:xfrm>
            <a:off x="303392" y="1822130"/>
            <a:ext cx="3240000" cy="3240000"/>
          </a:xfrm>
          <a:prstGeom prst="ellipse">
            <a:avLst/>
          </a:prstGeom>
          <a:solidFill>
            <a:srgbClr val="6E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9" name="Picture 8" descr="Icon&#10;&#10;Description automatically generated with medium confidence">
            <a:extLst>
              <a:ext uri="{FF2B5EF4-FFF2-40B4-BE49-F238E27FC236}">
                <a16:creationId xmlns:a16="http://schemas.microsoft.com/office/drawing/2014/main" id="{101CF24F-CB03-4D0E-9920-03E1B0A5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4" name="Oval 13">
            <a:extLst>
              <a:ext uri="{FF2B5EF4-FFF2-40B4-BE49-F238E27FC236}">
                <a16:creationId xmlns:a16="http://schemas.microsoft.com/office/drawing/2014/main" id="{DB3FC5A5-5C3F-4E0E-8FE7-659C94864791}"/>
              </a:ext>
            </a:extLst>
          </p:cNvPr>
          <p:cNvSpPr/>
          <p:nvPr/>
        </p:nvSpPr>
        <p:spPr>
          <a:xfrm>
            <a:off x="4476000" y="1809000"/>
            <a:ext cx="3240000" cy="3240000"/>
          </a:xfrm>
          <a:prstGeom prst="ellipse">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5" name="Oval 14">
            <a:extLst>
              <a:ext uri="{FF2B5EF4-FFF2-40B4-BE49-F238E27FC236}">
                <a16:creationId xmlns:a16="http://schemas.microsoft.com/office/drawing/2014/main" id="{CE0B5DF3-4381-41C3-9F33-BD1A04598D40}"/>
              </a:ext>
            </a:extLst>
          </p:cNvPr>
          <p:cNvSpPr/>
          <p:nvPr/>
        </p:nvSpPr>
        <p:spPr>
          <a:xfrm>
            <a:off x="8648608" y="1822130"/>
            <a:ext cx="3240000" cy="3240000"/>
          </a:xfrm>
          <a:prstGeom prst="ellipse">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0" name="Google Shape;211;p23">
            <a:extLst>
              <a:ext uri="{FF2B5EF4-FFF2-40B4-BE49-F238E27FC236}">
                <a16:creationId xmlns:a16="http://schemas.microsoft.com/office/drawing/2014/main" id="{7E1BC68B-C8B5-4158-B417-81A1B5C9E589}"/>
              </a:ext>
            </a:extLst>
          </p:cNvPr>
          <p:cNvPicPr preferRelativeResize="0">
            <a:picLocks noChangeAspect="1"/>
          </p:cNvPicPr>
          <p:nvPr/>
        </p:nvPicPr>
        <p:blipFill rotWithShape="1">
          <a:blip r:embed="rId4">
            <a:alphaModFix/>
          </a:blip>
          <a:srcRect/>
          <a:stretch/>
        </p:blipFill>
        <p:spPr>
          <a:xfrm>
            <a:off x="5889399" y="3331192"/>
            <a:ext cx="2587361" cy="3337808"/>
          </a:xfrm>
          <a:prstGeom prst="rect">
            <a:avLst/>
          </a:prstGeom>
          <a:noFill/>
          <a:ln>
            <a:noFill/>
          </a:ln>
        </p:spPr>
      </p:pic>
      <p:sp>
        <p:nvSpPr>
          <p:cNvPr id="16" name="TextBox 15">
            <a:extLst>
              <a:ext uri="{FF2B5EF4-FFF2-40B4-BE49-F238E27FC236}">
                <a16:creationId xmlns:a16="http://schemas.microsoft.com/office/drawing/2014/main" id="{0F03F2F5-3CBC-4ED6-AB48-DA7E4677F915}"/>
              </a:ext>
            </a:extLst>
          </p:cNvPr>
          <p:cNvSpPr txBox="1"/>
          <p:nvPr/>
        </p:nvSpPr>
        <p:spPr>
          <a:xfrm>
            <a:off x="4476000" y="2563714"/>
            <a:ext cx="3240000" cy="710707"/>
          </a:xfrm>
          <a:prstGeom prst="rect">
            <a:avLst/>
          </a:prstGeom>
          <a:noFill/>
        </p:spPr>
        <p:txBody>
          <a:bodyPr wrap="square">
            <a:spAutoFit/>
          </a:bodyPr>
          <a:lstStyle/>
          <a:p>
            <a:pPr marL="0" marR="0" lvl="0" indent="0" algn="ctr" rtl="0">
              <a:lnSpc>
                <a:spcPct val="115000"/>
              </a:lnSpc>
              <a:spcBef>
                <a:spcPts val="0"/>
              </a:spcBef>
              <a:spcAft>
                <a:spcPts val="0"/>
              </a:spcAft>
              <a:buNone/>
            </a:pPr>
            <a:r>
              <a:rPr lang="en-GB" sz="1800" b="1" dirty="0">
                <a:solidFill>
                  <a:schemeClr val="dk1"/>
                </a:solidFill>
                <a:latin typeface="Calibri"/>
                <a:ea typeface="Calibri"/>
                <a:cs typeface="Calibri"/>
                <a:sym typeface="Calibri"/>
              </a:rPr>
              <a:t>Select the files you want to apply the predefined actions</a:t>
            </a:r>
            <a:endParaRPr lang="en-US" b="1" dirty="0">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1CFF5BA2-620A-436A-A3B8-3BCEA53E7DEF}"/>
              </a:ext>
            </a:extLst>
          </p:cNvPr>
          <p:cNvSpPr txBox="1"/>
          <p:nvPr/>
        </p:nvSpPr>
        <p:spPr>
          <a:xfrm>
            <a:off x="8886228" y="2544446"/>
            <a:ext cx="2896304" cy="1314462"/>
          </a:xfrm>
          <a:prstGeom prst="rect">
            <a:avLst/>
          </a:prstGeom>
          <a:noFill/>
        </p:spPr>
        <p:txBody>
          <a:bodyPr wrap="square">
            <a:spAutoFit/>
          </a:bodyPr>
          <a:lstStyle/>
          <a:p>
            <a:pPr marL="0" marR="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Click start and follow the instructions to complete the Make Accessible action</a:t>
            </a:r>
          </a:p>
          <a:p>
            <a:pPr marL="0" marR="0" lvl="0" indent="0" algn="ctr" rtl="0">
              <a:lnSpc>
                <a:spcPct val="115000"/>
              </a:lnSpc>
              <a:spcBef>
                <a:spcPts val="0"/>
              </a:spcBef>
              <a:spcAft>
                <a:spcPts val="0"/>
              </a:spcAft>
              <a:buNone/>
            </a:pPr>
            <a:endParaRPr lang="en-US" sz="1600" b="1" dirty="0">
              <a:solidFill>
                <a:schemeClr val="bg1"/>
              </a:solidFill>
              <a:latin typeface="Calibri"/>
              <a:ea typeface="Calibri"/>
              <a:cs typeface="Calibri"/>
              <a:sym typeface="Calibri"/>
            </a:endParaRPr>
          </a:p>
        </p:txBody>
      </p:sp>
      <p:sp>
        <p:nvSpPr>
          <p:cNvPr id="19" name="TextBox 18">
            <a:extLst>
              <a:ext uri="{FF2B5EF4-FFF2-40B4-BE49-F238E27FC236}">
                <a16:creationId xmlns:a16="http://schemas.microsoft.com/office/drawing/2014/main" id="{0A4D84E4-23A6-47F9-AC5B-B882A249ABBD}"/>
              </a:ext>
            </a:extLst>
          </p:cNvPr>
          <p:cNvSpPr txBox="1"/>
          <p:nvPr/>
        </p:nvSpPr>
        <p:spPr>
          <a:xfrm>
            <a:off x="475240" y="2563714"/>
            <a:ext cx="2896304" cy="1347805"/>
          </a:xfrm>
          <a:prstGeom prst="rect">
            <a:avLst/>
          </a:prstGeom>
          <a:noFill/>
        </p:spPr>
        <p:txBody>
          <a:bodyPr wrap="square">
            <a:spAutoFit/>
          </a:bodyPr>
          <a:lstStyle/>
          <a:p>
            <a:pPr marL="0" marR="0" lvl="0" indent="0" algn="ctr" rtl="0">
              <a:lnSpc>
                <a:spcPct val="115000"/>
              </a:lnSpc>
              <a:spcBef>
                <a:spcPts val="0"/>
              </a:spcBef>
              <a:spcAft>
                <a:spcPts val="0"/>
              </a:spcAft>
              <a:buNone/>
            </a:pPr>
            <a:r>
              <a:rPr lang="en-US" b="1" dirty="0">
                <a:solidFill>
                  <a:srgbClr val="000000"/>
                </a:solidFill>
                <a:latin typeface="Calibri"/>
                <a:ea typeface="Calibri"/>
                <a:cs typeface="Calibri"/>
                <a:sym typeface="Calibri"/>
              </a:rPr>
              <a:t>Activate the Make Accessible action of Adobe Pro Tool to see all the guidelines you need</a:t>
            </a:r>
            <a:endParaRPr lang="en-US" b="1" dirty="0">
              <a:solidFill>
                <a:schemeClr val="dk1"/>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1311E89F-FFB4-4333-9702-2C3DEEE5B228}"/>
              </a:ext>
            </a:extLst>
          </p:cNvPr>
          <p:cNvSpPr/>
          <p:nvPr/>
        </p:nvSpPr>
        <p:spPr>
          <a:xfrm>
            <a:off x="1109143" y="4712428"/>
            <a:ext cx="644706" cy="699404"/>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360000" bIns="72000" rtlCol="0" anchor="ctr">
            <a:spAutoFit/>
          </a:bodyPr>
          <a:lstStyle/>
          <a:p>
            <a:r>
              <a:rPr lang="en-US" sz="3600" dirty="0"/>
              <a:t>1</a:t>
            </a:r>
            <a:endParaRPr lang="en-GB" sz="3600" dirty="0"/>
          </a:p>
        </p:txBody>
      </p:sp>
      <p:sp>
        <p:nvSpPr>
          <p:cNvPr id="25" name="Rectangle 24">
            <a:extLst>
              <a:ext uri="{FF2B5EF4-FFF2-40B4-BE49-F238E27FC236}">
                <a16:creationId xmlns:a16="http://schemas.microsoft.com/office/drawing/2014/main" id="{2F869B3D-D507-498B-B7F1-CAD1367BD0FF}"/>
              </a:ext>
            </a:extLst>
          </p:cNvPr>
          <p:cNvSpPr/>
          <p:nvPr/>
        </p:nvSpPr>
        <p:spPr>
          <a:xfrm>
            <a:off x="5045361" y="4699298"/>
            <a:ext cx="644706" cy="699404"/>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360000" bIns="72000" rtlCol="0" anchor="ctr">
            <a:spAutoFit/>
          </a:bodyPr>
          <a:lstStyle/>
          <a:p>
            <a:r>
              <a:rPr lang="en-US" sz="3600" dirty="0"/>
              <a:t>2</a:t>
            </a:r>
            <a:endParaRPr lang="en-GB" sz="3600" dirty="0"/>
          </a:p>
        </p:txBody>
      </p:sp>
      <p:sp>
        <p:nvSpPr>
          <p:cNvPr id="26" name="Rectangle 25">
            <a:extLst>
              <a:ext uri="{FF2B5EF4-FFF2-40B4-BE49-F238E27FC236}">
                <a16:creationId xmlns:a16="http://schemas.microsoft.com/office/drawing/2014/main" id="{F9B9FB7A-3A7E-4C02-AF58-2D84E8A26574}"/>
              </a:ext>
            </a:extLst>
          </p:cNvPr>
          <p:cNvSpPr/>
          <p:nvPr/>
        </p:nvSpPr>
        <p:spPr>
          <a:xfrm>
            <a:off x="9412291" y="4786165"/>
            <a:ext cx="644706" cy="699404"/>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360000" bIns="72000" rtlCol="0" anchor="ctr">
            <a:spAutoFit/>
          </a:bodyPr>
          <a:lstStyle/>
          <a:p>
            <a:r>
              <a:rPr lang="en-US" sz="3600" dirty="0"/>
              <a:t>3</a:t>
            </a:r>
            <a:endParaRPr lang="en-GB" sz="3600" dirty="0"/>
          </a:p>
        </p:txBody>
      </p:sp>
    </p:spTree>
    <p:extLst>
      <p:ext uri="{BB962C8B-B14F-4D97-AF65-F5344CB8AC3E}">
        <p14:creationId xmlns:p14="http://schemas.microsoft.com/office/powerpoint/2010/main" val="717273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8" y="545431"/>
            <a:ext cx="4101874"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OTHER RESOURCES</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6" name="Subtitle 2">
            <a:extLst>
              <a:ext uri="{FF2B5EF4-FFF2-40B4-BE49-F238E27FC236}">
                <a16:creationId xmlns:a16="http://schemas.microsoft.com/office/drawing/2014/main" id="{AE749F1E-D757-467E-97DD-17B20268A832}"/>
              </a:ext>
            </a:extLst>
          </p:cNvPr>
          <p:cNvSpPr txBox="1">
            <a:spLocks/>
          </p:cNvSpPr>
          <p:nvPr/>
        </p:nvSpPr>
        <p:spPr>
          <a:xfrm>
            <a:off x="530087" y="1250764"/>
            <a:ext cx="6758609" cy="1617821"/>
          </a:xfrm>
          <a:prstGeom prst="rect">
            <a:avLst/>
          </a:prstGeom>
        </p:spPr>
        <p:txBody>
          <a:bodyPr vert="horz" lIns="91440" tIns="45720" rIns="91440" bIns="45720" rtlCol="0">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
                <a:schemeClr val="dk1"/>
              </a:buClr>
              <a:buSzPts val="2400"/>
            </a:pPr>
            <a:endParaRPr lang="en-US" sz="2800" dirty="0">
              <a:solidFill>
                <a:schemeClr val="dk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1B308E9F-413C-4196-967F-9564A26A9E75}"/>
              </a:ext>
            </a:extLst>
          </p:cNvPr>
          <p:cNvSpPr txBox="1"/>
          <p:nvPr/>
        </p:nvSpPr>
        <p:spPr>
          <a:xfrm>
            <a:off x="530086" y="1648938"/>
            <a:ext cx="10247842" cy="3416320"/>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Adobe Learn &amp; Support:</a:t>
            </a:r>
          </a:p>
          <a:p>
            <a:pPr marL="342900" indent="-342900" algn="l">
              <a:buFont typeface="Arial" panose="020B0604020202020204" pitchFamily="34" charset="0"/>
              <a:buChar char="•"/>
            </a:pPr>
            <a:r>
              <a:rPr lang="en-US" sz="2400" b="0" i="0" u="none" strike="noStrike" dirty="0">
                <a:solidFill>
                  <a:srgbClr val="0D66D0"/>
                </a:solidFill>
                <a:effectLst/>
                <a:latin typeface="inherit"/>
                <a:hlinkClick r:id="rId3"/>
              </a:rPr>
              <a:t>Make PDFs accessible (Acrobat Pro)</a:t>
            </a:r>
            <a:endParaRPr lang="en-US" sz="2400" dirty="0">
              <a:solidFill>
                <a:srgbClr val="1473E6"/>
              </a:solidFill>
              <a:latin typeface="inherit"/>
            </a:endParaRPr>
          </a:p>
          <a:p>
            <a:pPr marL="342900" indent="-342900" algn="l">
              <a:buFont typeface="Arial" panose="020B0604020202020204" pitchFamily="34" charset="0"/>
              <a:buChar char="•"/>
            </a:pPr>
            <a:r>
              <a:rPr lang="en-US" sz="2400" b="0" i="0" u="none" strike="noStrike" dirty="0">
                <a:solidFill>
                  <a:srgbClr val="0D66D0"/>
                </a:solidFill>
                <a:effectLst/>
                <a:latin typeface="inherit"/>
                <a:hlinkClick r:id="rId4"/>
              </a:rPr>
              <a:t>Check accessibility of PDFs (Acrobat Pro)</a:t>
            </a:r>
            <a:endParaRPr lang="en-US" sz="2400" dirty="0">
              <a:solidFill>
                <a:srgbClr val="1473E6"/>
              </a:solidFill>
              <a:latin typeface="inherit"/>
            </a:endParaRPr>
          </a:p>
          <a:p>
            <a:pPr marL="342900" indent="-342900" algn="l">
              <a:buFont typeface="Arial" panose="020B0604020202020204" pitchFamily="34" charset="0"/>
              <a:buChar char="•"/>
            </a:pPr>
            <a:r>
              <a:rPr lang="en-US" sz="2400" b="0" i="0" u="none" strike="noStrike" dirty="0">
                <a:solidFill>
                  <a:srgbClr val="0D66D0"/>
                </a:solidFill>
                <a:effectLst/>
                <a:latin typeface="inherit"/>
                <a:hlinkClick r:id="rId5"/>
              </a:rPr>
              <a:t>Fix accessibility issues (Acrobat Pro)</a:t>
            </a:r>
            <a:endParaRPr lang="en-US" sz="2400" dirty="0">
              <a:solidFill>
                <a:srgbClr val="1473E6"/>
              </a:solidFill>
              <a:latin typeface="inherit"/>
            </a:endParaRPr>
          </a:p>
          <a:p>
            <a:pPr marL="342900" indent="-342900" algn="l">
              <a:buFont typeface="Arial" panose="020B0604020202020204" pitchFamily="34" charset="0"/>
              <a:buChar char="•"/>
            </a:pPr>
            <a:r>
              <a:rPr lang="en-US" sz="2400" dirty="0">
                <a:solidFill>
                  <a:srgbClr val="0D66D0"/>
                </a:solidFill>
                <a:latin typeface="inherit"/>
                <a:hlinkClick r:id="rId6"/>
              </a:rPr>
              <a:t>Accessibility issues</a:t>
            </a: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hlinkClick r:id="rId7"/>
              </a:rPr>
              <a:t>YouTube</a:t>
            </a: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There are several tutorials on YouTube that can help you learning how to create interactive PDFs</a:t>
            </a:r>
          </a:p>
        </p:txBody>
      </p:sp>
      <p:pic>
        <p:nvPicPr>
          <p:cNvPr id="21" name="Picture 20" descr="Icon&#10;&#10;Description automatically generated with medium confidence">
            <a:extLst>
              <a:ext uri="{FF2B5EF4-FFF2-40B4-BE49-F238E27FC236}">
                <a16:creationId xmlns:a16="http://schemas.microsoft.com/office/drawing/2014/main" id="{2DA8B4E4-CB20-4F68-8A65-EAEF1C8F13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313214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5C1754-F056-472B-9CA8-C33F37E55238}"/>
              </a:ext>
            </a:extLst>
          </p:cNvPr>
          <p:cNvSpPr>
            <a:spLocks noGrp="1"/>
          </p:cNvSpPr>
          <p:nvPr>
            <p:ph sz="half" idx="4294967295"/>
          </p:nvPr>
        </p:nvSpPr>
        <p:spPr>
          <a:xfrm>
            <a:off x="530086" y="2758641"/>
            <a:ext cx="6979985" cy="3238850"/>
          </a:xfrm>
        </p:spPr>
        <p:txBody>
          <a:bodyPr>
            <a:noAutofit/>
          </a:bodyPr>
          <a:lstStyle/>
          <a:p>
            <a:pPr marL="457200" marR="0" lvl="0" indent="-457200" algn="l" rtl="0">
              <a:spcBef>
                <a:spcPts val="0"/>
              </a:spcBef>
              <a:spcAft>
                <a:spcPts val="0"/>
              </a:spcAft>
              <a:buClr>
                <a:schemeClr val="dk1"/>
              </a:buClr>
              <a:buSzPts val="2400"/>
              <a:buFont typeface="+mj-lt"/>
              <a:buAutoNum type="arabicPeriod"/>
            </a:pPr>
            <a:r>
              <a:rPr lang="en-US" sz="2400" dirty="0">
                <a:solidFill>
                  <a:schemeClr val="dk1"/>
                </a:solidFill>
                <a:latin typeface="Calibri" panose="020F0502020204030204" pitchFamily="34" charset="0"/>
                <a:ea typeface="Calibri"/>
                <a:cs typeface="Calibri" panose="020F0502020204030204" pitchFamily="34" charset="0"/>
                <a:sym typeface="Calibri"/>
              </a:rPr>
              <a:t>Do not use images just to decorate your content. All material included in your document should convey useful information.</a:t>
            </a:r>
            <a:br>
              <a:rPr lang="en-US" sz="2400" dirty="0">
                <a:solidFill>
                  <a:schemeClr val="dk1"/>
                </a:solidFill>
                <a:latin typeface="Calibri" panose="020F0502020204030204" pitchFamily="34" charset="0"/>
                <a:ea typeface="Calibri"/>
                <a:cs typeface="Calibri" panose="020F0502020204030204" pitchFamily="34" charset="0"/>
                <a:sym typeface="Calibri"/>
              </a:rPr>
            </a:b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514350" marR="0" lvl="0" indent="-514350" algn="l" rtl="0">
              <a:spcBef>
                <a:spcPts val="0"/>
              </a:spcBef>
              <a:spcAft>
                <a:spcPts val="0"/>
              </a:spcAft>
              <a:buClr>
                <a:schemeClr val="dk1"/>
              </a:buClr>
              <a:buSzPts val="2400"/>
              <a:buFont typeface="+mj-lt"/>
              <a:buAutoNum type="arabicPeriod"/>
            </a:pPr>
            <a:r>
              <a:rPr lang="en-US" sz="2400" dirty="0">
                <a:solidFill>
                  <a:schemeClr val="dk1"/>
                </a:solidFill>
                <a:latin typeface="Calibri" panose="020F0502020204030204" pitchFamily="34" charset="0"/>
                <a:ea typeface="Calibri"/>
                <a:cs typeface="Calibri" panose="020F0502020204030204" pitchFamily="34" charset="0"/>
                <a:sym typeface="Calibri"/>
              </a:rPr>
              <a:t>Avoid repeating headers and footers.</a:t>
            </a:r>
            <a:br>
              <a:rPr lang="en-US" sz="2400" dirty="0">
                <a:solidFill>
                  <a:schemeClr val="dk1"/>
                </a:solidFill>
                <a:latin typeface="Calibri" panose="020F0502020204030204" pitchFamily="34" charset="0"/>
                <a:ea typeface="Calibri"/>
                <a:cs typeface="Calibri" panose="020F0502020204030204" pitchFamily="34" charset="0"/>
                <a:sym typeface="Calibri"/>
              </a:rPr>
            </a:b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514350" marR="0" lvl="0" indent="-514350" algn="l" rtl="0">
              <a:spcBef>
                <a:spcPts val="0"/>
              </a:spcBef>
              <a:spcAft>
                <a:spcPts val="0"/>
              </a:spcAft>
              <a:buClr>
                <a:schemeClr val="dk1"/>
              </a:buClr>
              <a:buSzPts val="2400"/>
              <a:buFont typeface="+mj-lt"/>
              <a:buAutoNum type="arabicPeriod"/>
            </a:pPr>
            <a:r>
              <a:rPr lang="en-US" sz="2400" dirty="0">
                <a:solidFill>
                  <a:schemeClr val="dk1"/>
                </a:solidFill>
                <a:latin typeface="Calibri" panose="020F0502020204030204" pitchFamily="34" charset="0"/>
                <a:ea typeface="Calibri"/>
                <a:cs typeface="Calibri" panose="020F0502020204030204" pitchFamily="34" charset="0"/>
                <a:sym typeface="Calibri"/>
              </a:rPr>
              <a:t>Be careful of the </a:t>
            </a:r>
            <a:r>
              <a:rPr lang="en-US" sz="2400" dirty="0" err="1">
                <a:solidFill>
                  <a:schemeClr val="dk1"/>
                </a:solidFill>
                <a:latin typeface="Calibri" panose="020F0502020204030204" pitchFamily="34" charset="0"/>
                <a:ea typeface="Calibri"/>
                <a:cs typeface="Calibri" panose="020F0502020204030204" pitchFamily="34" charset="0"/>
                <a:sym typeface="Calibri"/>
              </a:rPr>
              <a:t>colours</a:t>
            </a:r>
            <a:r>
              <a:rPr lang="en-US" sz="2400" dirty="0">
                <a:solidFill>
                  <a:schemeClr val="dk1"/>
                </a:solidFill>
                <a:latin typeface="Calibri" panose="020F0502020204030204" pitchFamily="34" charset="0"/>
                <a:ea typeface="Calibri"/>
                <a:cs typeface="Calibri" panose="020F0502020204030204" pitchFamily="34" charset="0"/>
                <a:sym typeface="Calibri"/>
              </a:rPr>
              <a:t>! The background shall make a contrast with the foreground.</a:t>
            </a:r>
          </a:p>
          <a:p>
            <a:pPr marL="457200" marR="0" lvl="0" indent="-457200" algn="l" rtl="0">
              <a:spcBef>
                <a:spcPts val="0"/>
              </a:spcBef>
              <a:spcAft>
                <a:spcPts val="0"/>
              </a:spcAft>
              <a:buClr>
                <a:schemeClr val="dk1"/>
              </a:buClr>
              <a:buSzPts val="24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A32F4FA-2D6A-4532-879F-62BB3024F440}"/>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10" name="Rectangle 9">
            <a:extLst>
              <a:ext uri="{FF2B5EF4-FFF2-40B4-BE49-F238E27FC236}">
                <a16:creationId xmlns:a16="http://schemas.microsoft.com/office/drawing/2014/main" id="{F7EC5428-F485-4861-B678-33A61DBFE7B1}"/>
              </a:ext>
            </a:extLst>
          </p:cNvPr>
          <p:cNvSpPr/>
          <p:nvPr/>
        </p:nvSpPr>
        <p:spPr>
          <a:xfrm>
            <a:off x="530087" y="54543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WHAT TO AVOID</a:t>
            </a:r>
            <a:endParaRPr lang="en-GB" sz="3600" dirty="0"/>
          </a:p>
        </p:txBody>
      </p:sp>
      <p:pic>
        <p:nvPicPr>
          <p:cNvPr id="12" name="Graphic 11">
            <a:extLst>
              <a:ext uri="{FF2B5EF4-FFF2-40B4-BE49-F238E27FC236}">
                <a16:creationId xmlns:a16="http://schemas.microsoft.com/office/drawing/2014/main" id="{D9AA29E3-6385-420F-83FE-57E00F5D4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3788" y="3051137"/>
            <a:ext cx="4094820" cy="2653858"/>
          </a:xfrm>
          <a:prstGeom prst="rect">
            <a:avLst/>
          </a:prstGeom>
        </p:spPr>
      </p:pic>
      <p:sp>
        <p:nvSpPr>
          <p:cNvPr id="15" name="TextBox 14">
            <a:extLst>
              <a:ext uri="{FF2B5EF4-FFF2-40B4-BE49-F238E27FC236}">
                <a16:creationId xmlns:a16="http://schemas.microsoft.com/office/drawing/2014/main" id="{822A1FAB-282B-4412-A5FB-A63B08CFD57E}"/>
              </a:ext>
            </a:extLst>
          </p:cNvPr>
          <p:cNvSpPr txBox="1"/>
          <p:nvPr/>
        </p:nvSpPr>
        <p:spPr>
          <a:xfrm>
            <a:off x="530086" y="1648938"/>
            <a:ext cx="9155680" cy="830997"/>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There are many </a:t>
            </a:r>
            <a:r>
              <a:rPr lang="en-US" sz="2400" b="1" dirty="0">
                <a:solidFill>
                  <a:schemeClr val="dk1"/>
                </a:solidFill>
                <a:latin typeface="Calibri"/>
                <a:ea typeface="Calibri"/>
                <a:cs typeface="Calibri"/>
                <a:sym typeface="Calibri"/>
              </a:rPr>
              <a:t>mistakes</a:t>
            </a:r>
            <a:r>
              <a:rPr lang="en-US" sz="2400" dirty="0">
                <a:solidFill>
                  <a:schemeClr val="dk1"/>
                </a:solidFill>
                <a:latin typeface="Calibri"/>
                <a:ea typeface="Calibri"/>
                <a:cs typeface="Calibri"/>
                <a:sym typeface="Calibri"/>
              </a:rPr>
              <a:t> and </a:t>
            </a:r>
            <a:r>
              <a:rPr lang="en-US" sz="2400" b="1" dirty="0">
                <a:solidFill>
                  <a:schemeClr val="dk1"/>
                </a:solidFill>
                <a:latin typeface="Calibri"/>
                <a:ea typeface="Calibri"/>
                <a:cs typeface="Calibri"/>
                <a:sym typeface="Calibri"/>
              </a:rPr>
              <a:t>pitfalls</a:t>
            </a:r>
            <a:r>
              <a:rPr lang="en-US" sz="2400" dirty="0">
                <a:solidFill>
                  <a:schemeClr val="dk1"/>
                </a:solidFill>
                <a:latin typeface="Calibri"/>
                <a:ea typeface="Calibri"/>
                <a:cs typeface="Calibri"/>
                <a:sym typeface="Calibri"/>
              </a:rPr>
              <a:t> that are quite common for teachers. Be aware of them and differentiate yourself from the others!</a:t>
            </a:r>
            <a:endParaRPr lang="en-US" sz="1800" dirty="0"/>
          </a:p>
        </p:txBody>
      </p:sp>
      <p:pic>
        <p:nvPicPr>
          <p:cNvPr id="16" name="Picture 15" descr="Icon&#10;&#10;Description automatically generated with medium confidence">
            <a:extLst>
              <a:ext uri="{FF2B5EF4-FFF2-40B4-BE49-F238E27FC236}">
                <a16:creationId xmlns:a16="http://schemas.microsoft.com/office/drawing/2014/main" id="{9AB24394-CA1A-4A9D-892A-E0099167B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132141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5C1754-F056-472B-9CA8-C33F37E55238}"/>
              </a:ext>
            </a:extLst>
          </p:cNvPr>
          <p:cNvSpPr>
            <a:spLocks noGrp="1"/>
          </p:cNvSpPr>
          <p:nvPr>
            <p:ph sz="half" idx="4294967295"/>
          </p:nvPr>
        </p:nvSpPr>
        <p:spPr>
          <a:xfrm>
            <a:off x="530087" y="3405575"/>
            <a:ext cx="6758609" cy="976243"/>
          </a:xfrm>
        </p:spPr>
        <p:txBody>
          <a:bodyPr>
            <a:normAutofit/>
          </a:bodyPr>
          <a:lstStyle/>
          <a:p>
            <a:pPr marL="457200" marR="0" lvl="0" indent="-457200" algn="l" rtl="0">
              <a:spcBef>
                <a:spcPts val="0"/>
              </a:spcBef>
              <a:spcAft>
                <a:spcPts val="0"/>
              </a:spcAft>
              <a:buClr>
                <a:schemeClr val="dk1"/>
              </a:buClr>
              <a:buSzPts val="2400"/>
              <a:buFont typeface="Arial" panose="020B0604020202020204" pitchFamily="34" charset="0"/>
              <a:buChar char="•"/>
            </a:pPr>
            <a:r>
              <a:rPr lang="en-US" sz="2800" dirty="0">
                <a:solidFill>
                  <a:schemeClr val="dk1"/>
                </a:solidFill>
                <a:latin typeface="Calibri"/>
                <a:ea typeface="Calibri"/>
                <a:cs typeface="Calibri"/>
                <a:sym typeface="Calibri"/>
              </a:rPr>
              <a:t>Know how to create interactive PDFs</a:t>
            </a:r>
            <a:endParaRPr lang="en-US" dirty="0">
              <a:sym typeface="Calibri"/>
            </a:endParaRPr>
          </a:p>
          <a:p>
            <a:pPr marL="457200" marR="0" lvl="0" indent="-457200" algn="l" rtl="0">
              <a:spcBef>
                <a:spcPts val="0"/>
              </a:spcBef>
              <a:spcAft>
                <a:spcPts val="0"/>
              </a:spcAft>
              <a:buClr>
                <a:schemeClr val="dk1"/>
              </a:buClr>
              <a:buSzPts val="2400"/>
              <a:buFont typeface="Arial" panose="020B0604020202020204" pitchFamily="34" charset="0"/>
              <a:buChar char="•"/>
            </a:pPr>
            <a:r>
              <a:rPr lang="en-US" sz="2800" dirty="0">
                <a:solidFill>
                  <a:schemeClr val="dk1"/>
                </a:solidFill>
                <a:latin typeface="Calibri"/>
                <a:ea typeface="Calibri"/>
                <a:cs typeface="Calibri"/>
                <a:sym typeface="Calibri"/>
              </a:rPr>
              <a:t>Know how to create accessible PDFs</a:t>
            </a:r>
            <a:endParaRPr lang="en-US" dirty="0"/>
          </a:p>
        </p:txBody>
      </p:sp>
      <p:sp>
        <p:nvSpPr>
          <p:cNvPr id="9" name="Rectangle 8">
            <a:extLst>
              <a:ext uri="{FF2B5EF4-FFF2-40B4-BE49-F238E27FC236}">
                <a16:creationId xmlns:a16="http://schemas.microsoft.com/office/drawing/2014/main" id="{3A32F4FA-2D6A-4532-879F-62BB3024F440}"/>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10" name="Rectangle 9">
            <a:extLst>
              <a:ext uri="{FF2B5EF4-FFF2-40B4-BE49-F238E27FC236}">
                <a16:creationId xmlns:a16="http://schemas.microsoft.com/office/drawing/2014/main" id="{F7EC5428-F485-4861-B678-33A61DBFE7B1}"/>
              </a:ext>
            </a:extLst>
          </p:cNvPr>
          <p:cNvSpPr/>
          <p:nvPr/>
        </p:nvSpPr>
        <p:spPr>
          <a:xfrm>
            <a:off x="530087" y="54543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LEARNING OBJECTIVES</a:t>
            </a:r>
            <a:endParaRPr lang="en-GB" sz="3600" dirty="0"/>
          </a:p>
        </p:txBody>
      </p:sp>
      <p:pic>
        <p:nvPicPr>
          <p:cNvPr id="12" name="Graphic 11">
            <a:extLst>
              <a:ext uri="{FF2B5EF4-FFF2-40B4-BE49-F238E27FC236}">
                <a16:creationId xmlns:a16="http://schemas.microsoft.com/office/drawing/2014/main" id="{F4BD1D87-8A62-47CD-A662-64D49F536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706" y="2249153"/>
            <a:ext cx="4928902" cy="3289085"/>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6038C313-F721-4240-BEAB-E137A8E85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428045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7" y="2218776"/>
            <a:ext cx="6410360" cy="830997"/>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Which of these is a good piece of advice when creating accessible PDFs?</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3" name="TextBox 12">
            <a:extLst>
              <a:ext uri="{FF2B5EF4-FFF2-40B4-BE49-F238E27FC236}">
                <a16:creationId xmlns:a16="http://schemas.microsoft.com/office/drawing/2014/main" id="{8DC3F60C-4FBB-4E76-9840-9168BF6AD968}"/>
              </a:ext>
            </a:extLst>
          </p:cNvPr>
          <p:cNvSpPr txBox="1"/>
          <p:nvPr/>
        </p:nvSpPr>
        <p:spPr>
          <a:xfrm>
            <a:off x="530085" y="3091450"/>
            <a:ext cx="8718845" cy="369332"/>
          </a:xfrm>
          <a:prstGeom prst="rect">
            <a:avLst/>
          </a:prstGeom>
          <a:noFill/>
        </p:spPr>
        <p:txBody>
          <a:bodyPr wrap="square">
            <a:spAutoFit/>
          </a:bodyPr>
          <a:lstStyle/>
          <a:p>
            <a:pPr marL="0" marR="0" lvl="0" indent="0" algn="l" rtl="0">
              <a:spcBef>
                <a:spcPts val="0"/>
              </a:spcBef>
              <a:spcAft>
                <a:spcPts val="0"/>
              </a:spcAft>
              <a:buNone/>
            </a:pPr>
            <a:r>
              <a:rPr lang="en-US" i="1" dirty="0">
                <a:solidFill>
                  <a:schemeClr val="dk1"/>
                </a:solidFill>
                <a:latin typeface="Calibri"/>
                <a:ea typeface="Calibri"/>
                <a:cs typeface="Calibri"/>
                <a:sym typeface="Calibri"/>
              </a:rPr>
              <a:t>Click on the correct answer</a:t>
            </a:r>
          </a:p>
        </p:txBody>
      </p:sp>
      <p:sp>
        <p:nvSpPr>
          <p:cNvPr id="14" name="TextBox 13">
            <a:extLst>
              <a:ext uri="{FF2B5EF4-FFF2-40B4-BE49-F238E27FC236}">
                <a16:creationId xmlns:a16="http://schemas.microsoft.com/office/drawing/2014/main" id="{A22DCEA6-7058-4898-A582-CAB5B6FA394F}"/>
              </a:ext>
            </a:extLst>
          </p:cNvPr>
          <p:cNvSpPr txBox="1"/>
          <p:nvPr/>
        </p:nvSpPr>
        <p:spPr>
          <a:xfrm>
            <a:off x="1166190" y="3650407"/>
            <a:ext cx="8718845" cy="830997"/>
          </a:xfrm>
          <a:prstGeom prst="rect">
            <a:avLst/>
          </a:prstGeom>
          <a:noFill/>
        </p:spPr>
        <p:txBody>
          <a:bodyPr wrap="square">
            <a:spAutoFit/>
          </a:bodyPr>
          <a:lstStyle/>
          <a:p>
            <a:pPr marL="457200" indent="-457200">
              <a:buFont typeface="+mj-lt"/>
              <a:buAutoNum type="alphaUcPeriod"/>
            </a:pPr>
            <a:r>
              <a:rPr lang="en-US" sz="2400" dirty="0">
                <a:solidFill>
                  <a:schemeClr val="dk1"/>
                </a:solidFill>
                <a:latin typeface="Calibri"/>
                <a:ea typeface="Calibri"/>
                <a:cs typeface="Calibri"/>
                <a:sym typeface="Calibri"/>
                <a:hlinkClick r:id="rId4" action="ppaction://hlinksldjump"/>
              </a:rPr>
              <a:t>Readers love images! You can use as many as you want</a:t>
            </a:r>
            <a:endParaRPr lang="en-US" sz="1800" dirty="0"/>
          </a:p>
          <a:p>
            <a:pPr marL="457200" marR="0" lvl="0" indent="-457200" algn="l" rtl="0">
              <a:spcBef>
                <a:spcPts val="0"/>
              </a:spcBef>
              <a:spcAft>
                <a:spcPts val="0"/>
              </a:spcAft>
              <a:buFont typeface="+mj-lt"/>
              <a:buAutoNum type="alphaUcPeriod"/>
            </a:pPr>
            <a:endParaRPr lang="en-US" sz="2400" dirty="0">
              <a:solidFill>
                <a:schemeClr val="dk1"/>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C2B8CE76-8745-4DFA-8056-17780578AA62}"/>
              </a:ext>
            </a:extLst>
          </p:cNvPr>
          <p:cNvSpPr txBox="1"/>
          <p:nvPr/>
        </p:nvSpPr>
        <p:spPr>
          <a:xfrm>
            <a:off x="1166189" y="4109668"/>
            <a:ext cx="8718845" cy="830997"/>
          </a:xfrm>
          <a:prstGeom prst="rect">
            <a:avLst/>
          </a:prstGeom>
          <a:noFill/>
        </p:spPr>
        <p:txBody>
          <a:bodyPr wrap="square">
            <a:spAutoFit/>
          </a:bodyPr>
          <a:lstStyle/>
          <a:p>
            <a:pPr marL="457200" marR="0" lvl="0" indent="-457200" algn="l" rtl="0">
              <a:spcBef>
                <a:spcPts val="0"/>
              </a:spcBef>
              <a:spcAft>
                <a:spcPts val="0"/>
              </a:spcAft>
              <a:buFont typeface="+mj-lt"/>
              <a:buAutoNum type="alphaUcPeriod" startAt="2"/>
            </a:pPr>
            <a:r>
              <a:rPr lang="en-US" sz="2400" dirty="0">
                <a:solidFill>
                  <a:schemeClr val="dk1"/>
                </a:solidFill>
                <a:latin typeface="Calibri"/>
                <a:ea typeface="Calibri"/>
                <a:cs typeface="Calibri"/>
                <a:sym typeface="Calibri"/>
                <a:hlinkClick r:id="rId5" action="ppaction://hlinksldjump"/>
              </a:rPr>
              <a:t>Headers and footers shall be repeated in order for the readers to remember them</a:t>
            </a:r>
            <a:endParaRPr lang="en-US" sz="2400" dirty="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A8B5B9D5-1E54-4142-999F-DB0C35D71F06}"/>
              </a:ext>
            </a:extLst>
          </p:cNvPr>
          <p:cNvSpPr txBox="1"/>
          <p:nvPr/>
        </p:nvSpPr>
        <p:spPr>
          <a:xfrm>
            <a:off x="1166188" y="4980869"/>
            <a:ext cx="8718845" cy="830997"/>
          </a:xfrm>
          <a:prstGeom prst="rect">
            <a:avLst/>
          </a:prstGeom>
          <a:noFill/>
        </p:spPr>
        <p:txBody>
          <a:bodyPr wrap="square">
            <a:spAutoFit/>
          </a:bodyPr>
          <a:lstStyle/>
          <a:p>
            <a:pPr marL="457200" marR="0" lvl="0" indent="-457200" algn="l" rtl="0">
              <a:spcBef>
                <a:spcPts val="0"/>
              </a:spcBef>
              <a:spcAft>
                <a:spcPts val="0"/>
              </a:spcAft>
              <a:buFont typeface="+mj-lt"/>
              <a:buAutoNum type="alphaUcPeriod" startAt="3"/>
            </a:pPr>
            <a:r>
              <a:rPr lang="en-US" sz="2400" dirty="0">
                <a:solidFill>
                  <a:schemeClr val="dk1"/>
                </a:solidFill>
                <a:latin typeface="Calibri"/>
                <a:ea typeface="Calibri"/>
                <a:cs typeface="Calibri"/>
                <a:sym typeface="Calibri"/>
                <a:hlinkClick r:id="rId6" action="ppaction://hlinksldjump"/>
              </a:rPr>
              <a:t>The background should have a contrasting </a:t>
            </a:r>
            <a:r>
              <a:rPr lang="en-US" sz="2400" dirty="0" err="1">
                <a:solidFill>
                  <a:schemeClr val="dk1"/>
                </a:solidFill>
                <a:latin typeface="Calibri"/>
                <a:ea typeface="Calibri"/>
                <a:cs typeface="Calibri"/>
                <a:sym typeface="Calibri"/>
                <a:hlinkClick r:id="rId6" action="ppaction://hlinksldjump"/>
              </a:rPr>
              <a:t>colour</a:t>
            </a:r>
            <a:r>
              <a:rPr lang="en-US" sz="2400" dirty="0">
                <a:solidFill>
                  <a:schemeClr val="dk1"/>
                </a:solidFill>
                <a:latin typeface="Calibri"/>
                <a:ea typeface="Calibri"/>
                <a:cs typeface="Calibri"/>
                <a:sym typeface="Calibri"/>
                <a:hlinkClick r:id="rId6" action="ppaction://hlinksldjump"/>
              </a:rPr>
              <a:t> with the foreground</a:t>
            </a: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02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2145059"/>
            <a:ext cx="871884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Answer A is incorrect!</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2" name="TextBox 11">
            <a:extLst>
              <a:ext uri="{FF2B5EF4-FFF2-40B4-BE49-F238E27FC236}">
                <a16:creationId xmlns:a16="http://schemas.microsoft.com/office/drawing/2014/main" id="{61DDF317-50A3-4B1D-B2D4-8BF3C1F009FF}"/>
              </a:ext>
            </a:extLst>
          </p:cNvPr>
          <p:cNvSpPr txBox="1"/>
          <p:nvPr/>
        </p:nvSpPr>
        <p:spPr>
          <a:xfrm>
            <a:off x="530086" y="2923315"/>
            <a:ext cx="10840279" cy="1938992"/>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Screen reader users include people who are blind, have low vision, or have cognitive disabilities.</a:t>
            </a: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Avoid using non essential and non informative images such as decorative media. Use only relevant images and always add an alternative text.</a:t>
            </a:r>
          </a:p>
        </p:txBody>
      </p:sp>
      <p:sp>
        <p:nvSpPr>
          <p:cNvPr id="7" name="Rectangle 6">
            <a:extLst>
              <a:ext uri="{FF2B5EF4-FFF2-40B4-BE49-F238E27FC236}">
                <a16:creationId xmlns:a16="http://schemas.microsoft.com/office/drawing/2014/main" id="{8454647F-C3B6-47A8-9125-67D7D982B9E5}"/>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Tree>
    <p:extLst>
      <p:ext uri="{BB962C8B-B14F-4D97-AF65-F5344CB8AC3E}">
        <p14:creationId xmlns:p14="http://schemas.microsoft.com/office/powerpoint/2010/main" val="397431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2145059"/>
            <a:ext cx="871884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Answer B is incorrect!</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2" name="TextBox 11">
            <a:extLst>
              <a:ext uri="{FF2B5EF4-FFF2-40B4-BE49-F238E27FC236}">
                <a16:creationId xmlns:a16="http://schemas.microsoft.com/office/drawing/2014/main" id="{61DDF317-50A3-4B1D-B2D4-8BF3C1F009FF}"/>
              </a:ext>
            </a:extLst>
          </p:cNvPr>
          <p:cNvSpPr txBox="1"/>
          <p:nvPr/>
        </p:nvSpPr>
        <p:spPr>
          <a:xfrm>
            <a:off x="530086" y="2923315"/>
            <a:ext cx="10840279" cy="3046988"/>
          </a:xfrm>
          <a:prstGeom prst="rect">
            <a:avLst/>
          </a:prstGeom>
          <a:noFill/>
        </p:spPr>
        <p:txBody>
          <a:bodyPr wrap="square">
            <a:spAutoFit/>
          </a:bodyPr>
          <a:lstStyle/>
          <a:p>
            <a:pPr marR="0" lvl="0" algn="l" rtl="0">
              <a:spcBef>
                <a:spcPts val="0"/>
              </a:spcBef>
              <a:spcAft>
                <a:spcPts val="0"/>
              </a:spcAft>
            </a:pPr>
            <a:r>
              <a:rPr lang="en-US" sz="2400" dirty="0">
                <a:solidFill>
                  <a:schemeClr val="dk1"/>
                </a:solidFill>
                <a:latin typeface="Calibri"/>
                <a:ea typeface="Calibri"/>
                <a:cs typeface="Calibri"/>
                <a:sym typeface="Calibri"/>
              </a:rPr>
              <a:t>Some screen readers will automatically read header and footer information. Others require the user to navigate to the header or footer and manually “ask” for them to be read. Others leave headers and footers out completely.</a:t>
            </a:r>
          </a:p>
          <a:p>
            <a:pPr marR="0" lvl="0" algn="l" rtl="0">
              <a:spcBef>
                <a:spcPts val="0"/>
              </a:spcBef>
              <a:spcAft>
                <a:spcPts val="0"/>
              </a:spcAft>
            </a:pPr>
            <a:endParaRPr lang="en-US" sz="2400" dirty="0">
              <a:solidFill>
                <a:schemeClr val="dk1"/>
              </a:solidFill>
              <a:latin typeface="Calibri"/>
              <a:ea typeface="Calibri"/>
              <a:cs typeface="Calibri"/>
              <a:sym typeface="Calibri"/>
            </a:endParaRPr>
          </a:p>
          <a:p>
            <a:pPr marR="0" lvl="0" algn="l" rtl="0">
              <a:spcBef>
                <a:spcPts val="0"/>
              </a:spcBef>
              <a:spcAft>
                <a:spcPts val="0"/>
              </a:spcAft>
            </a:pPr>
            <a:r>
              <a:rPr lang="en-US" sz="2400" dirty="0">
                <a:solidFill>
                  <a:schemeClr val="dk1"/>
                </a:solidFill>
                <a:latin typeface="Calibri"/>
                <a:ea typeface="Calibri"/>
                <a:cs typeface="Calibri"/>
                <a:sym typeface="Calibri"/>
              </a:rPr>
              <a:t>While it’s important to mark header and footer information somewhere else in the text since headers and footers usually include essential information such as contacts, it can be frustrating for an impaired user to automatically hear this information every time they click on a new page.</a:t>
            </a:r>
          </a:p>
        </p:txBody>
      </p:sp>
      <p:sp>
        <p:nvSpPr>
          <p:cNvPr id="16" name="Rectangle 15">
            <a:extLst>
              <a:ext uri="{FF2B5EF4-FFF2-40B4-BE49-F238E27FC236}">
                <a16:creationId xmlns:a16="http://schemas.microsoft.com/office/drawing/2014/main" id="{D102953D-1BCE-4A7C-8C81-2240C95A27C8}"/>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Tree>
    <p:extLst>
      <p:ext uri="{BB962C8B-B14F-4D97-AF65-F5344CB8AC3E}">
        <p14:creationId xmlns:p14="http://schemas.microsoft.com/office/powerpoint/2010/main" val="345359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2145059"/>
            <a:ext cx="871884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 correct answer is C!</a:t>
            </a: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
        <p:nvSpPr>
          <p:cNvPr id="12" name="TextBox 11">
            <a:extLst>
              <a:ext uri="{FF2B5EF4-FFF2-40B4-BE49-F238E27FC236}">
                <a16:creationId xmlns:a16="http://schemas.microsoft.com/office/drawing/2014/main" id="{61DDF317-50A3-4B1D-B2D4-8BF3C1F009FF}"/>
              </a:ext>
            </a:extLst>
          </p:cNvPr>
          <p:cNvSpPr txBox="1"/>
          <p:nvPr/>
        </p:nvSpPr>
        <p:spPr>
          <a:xfrm>
            <a:off x="530086" y="2923315"/>
            <a:ext cx="10840279" cy="830997"/>
          </a:xfrm>
          <a:prstGeom prst="rect">
            <a:avLst/>
          </a:prstGeom>
          <a:noFill/>
        </p:spPr>
        <p:txBody>
          <a:bodyPr wrap="square">
            <a:spAutoFit/>
          </a:bodyPr>
          <a:lstStyle/>
          <a:p>
            <a:pPr marR="0" lvl="0" algn="l" rtl="0">
              <a:spcBef>
                <a:spcPts val="0"/>
              </a:spcBef>
              <a:spcAft>
                <a:spcPts val="0"/>
              </a:spcAft>
            </a:pPr>
            <a:r>
              <a:rPr lang="en-US" sz="2400" dirty="0">
                <a:solidFill>
                  <a:schemeClr val="dk1"/>
                </a:solidFill>
                <a:latin typeface="Calibri"/>
                <a:ea typeface="Calibri"/>
                <a:cs typeface="Calibri"/>
                <a:sym typeface="Calibri"/>
              </a:rPr>
              <a:t>The background shall make a contrast with the foreground. This helps people with visibility problems to easily read your content. </a:t>
            </a:r>
          </a:p>
        </p:txBody>
      </p:sp>
      <p:sp>
        <p:nvSpPr>
          <p:cNvPr id="16" name="Rectangle 15">
            <a:extLst>
              <a:ext uri="{FF2B5EF4-FFF2-40B4-BE49-F238E27FC236}">
                <a16:creationId xmlns:a16="http://schemas.microsoft.com/office/drawing/2014/main" id="{D102953D-1BCE-4A7C-8C81-2240C95A27C8}"/>
              </a:ext>
            </a:extLst>
          </p:cNvPr>
          <p:cNvSpPr/>
          <p:nvPr/>
        </p:nvSpPr>
        <p:spPr>
          <a:xfrm>
            <a:off x="530085" y="97181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EVALUATE YOURSELF!</a:t>
            </a:r>
            <a:endParaRPr lang="en-GB" sz="3600" dirty="0"/>
          </a:p>
        </p:txBody>
      </p:sp>
    </p:spTree>
    <p:extLst>
      <p:ext uri="{BB962C8B-B14F-4D97-AF65-F5344CB8AC3E}">
        <p14:creationId xmlns:p14="http://schemas.microsoft.com/office/powerpoint/2010/main" val="141943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EC5428-F485-4861-B678-33A61DBFE7B1}"/>
              </a:ext>
            </a:extLst>
          </p:cNvPr>
          <p:cNvSpPr/>
          <p:nvPr/>
        </p:nvSpPr>
        <p:spPr>
          <a:xfrm>
            <a:off x="530087" y="545431"/>
            <a:ext cx="2722779"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THANK YOU!</a:t>
            </a:r>
            <a:endParaRPr lang="en-GB" sz="3600" dirty="0"/>
          </a:p>
        </p:txBody>
      </p:sp>
      <p:sp>
        <p:nvSpPr>
          <p:cNvPr id="15" name="TextBox 14">
            <a:extLst>
              <a:ext uri="{FF2B5EF4-FFF2-40B4-BE49-F238E27FC236}">
                <a16:creationId xmlns:a16="http://schemas.microsoft.com/office/drawing/2014/main" id="{822A1FAB-282B-4412-A5FB-A63B08CFD57E}"/>
              </a:ext>
            </a:extLst>
          </p:cNvPr>
          <p:cNvSpPr txBox="1"/>
          <p:nvPr/>
        </p:nvSpPr>
        <p:spPr>
          <a:xfrm>
            <a:off x="1751061" y="1632263"/>
            <a:ext cx="8973896" cy="461665"/>
          </a:xfrm>
          <a:prstGeom prst="rect">
            <a:avLst/>
          </a:prstGeom>
          <a:noFill/>
        </p:spPr>
        <p:txBody>
          <a:bodyPr wrap="square">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This slides were created by the Quality Blended Learning Consortium</a:t>
            </a:r>
            <a:endParaRPr lang="en-US" sz="1800" b="1" dirty="0"/>
          </a:p>
        </p:txBody>
      </p:sp>
      <p:pic>
        <p:nvPicPr>
          <p:cNvPr id="16" name="Picture 15" descr="Icon&#10;&#10;Description automatically generated with medium confidence">
            <a:extLst>
              <a:ext uri="{FF2B5EF4-FFF2-40B4-BE49-F238E27FC236}">
                <a16:creationId xmlns:a16="http://schemas.microsoft.com/office/drawing/2014/main" id="{9AB24394-CA1A-4A9D-892A-E0099167B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809" y="1308862"/>
            <a:ext cx="3834381" cy="3834381"/>
          </a:xfrm>
          <a:prstGeom prst="rect">
            <a:avLst/>
          </a:prstGeom>
        </p:spPr>
      </p:pic>
      <p:grpSp>
        <p:nvGrpSpPr>
          <p:cNvPr id="5" name="Group 4">
            <a:extLst>
              <a:ext uri="{FF2B5EF4-FFF2-40B4-BE49-F238E27FC236}">
                <a16:creationId xmlns:a16="http://schemas.microsoft.com/office/drawing/2014/main" id="{6414E5CB-ACD0-4863-B251-591DA554DE9B}"/>
              </a:ext>
            </a:extLst>
          </p:cNvPr>
          <p:cNvGrpSpPr>
            <a:grpSpLocks noChangeAspect="1"/>
          </p:cNvGrpSpPr>
          <p:nvPr/>
        </p:nvGrpSpPr>
        <p:grpSpPr>
          <a:xfrm>
            <a:off x="1699101" y="4266280"/>
            <a:ext cx="8793795" cy="1327556"/>
            <a:chOff x="556739" y="2276725"/>
            <a:chExt cx="10362619" cy="1564394"/>
          </a:xfrm>
        </p:grpSpPr>
        <p:pic>
          <p:nvPicPr>
            <p:cNvPr id="1026" name="Picture 2">
              <a:extLst>
                <a:ext uri="{FF2B5EF4-FFF2-40B4-BE49-F238E27FC236}">
                  <a16:creationId xmlns:a16="http://schemas.microsoft.com/office/drawing/2014/main" id="{A0D39CBA-0130-4937-A641-B8FDE4F9F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9" y="230681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8C3BB9-A0E4-498D-9C1C-EEEF50907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394" y="230681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596F814-973A-4471-B141-52929D6EA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2509" y="227672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F250A92-F317-4265-83C8-BC37A4746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2376" y="2401119"/>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1EF340C-C469-4C67-AEB0-9F7243D64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9358" y="232060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with medium confidence">
              <a:extLst>
                <a:ext uri="{FF2B5EF4-FFF2-40B4-BE49-F238E27FC236}">
                  <a16:creationId xmlns:a16="http://schemas.microsoft.com/office/drawing/2014/main" id="{72B461E7-23D4-484C-8BEE-9F82E86C70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9624" y="2586100"/>
              <a:ext cx="1440000" cy="821250"/>
            </a:xfrm>
            <a:prstGeom prst="rect">
              <a:avLst/>
            </a:prstGeom>
          </p:spPr>
        </p:pic>
      </p:grpSp>
      <p:sp>
        <p:nvSpPr>
          <p:cNvPr id="18" name="TextBox 17">
            <a:extLst>
              <a:ext uri="{FF2B5EF4-FFF2-40B4-BE49-F238E27FC236}">
                <a16:creationId xmlns:a16="http://schemas.microsoft.com/office/drawing/2014/main" id="{E1764A39-9A57-48F7-9C14-8C077F4F70D0}"/>
              </a:ext>
            </a:extLst>
          </p:cNvPr>
          <p:cNvSpPr txBox="1"/>
          <p:nvPr/>
        </p:nvSpPr>
        <p:spPr>
          <a:xfrm>
            <a:off x="67834" y="5922313"/>
            <a:ext cx="6904264" cy="646331"/>
          </a:xfrm>
          <a:prstGeom prst="rect">
            <a:avLst/>
          </a:prstGeom>
          <a:noFill/>
        </p:spPr>
        <p:txBody>
          <a:bodyPr wrap="square">
            <a:spAutoFit/>
          </a:bodyPr>
          <a:lstStyle/>
          <a:p>
            <a:r>
              <a:rPr lang="en-US" sz="1200" b="0" i="0" dirty="0">
                <a:effectLst/>
                <a:latin typeface="Calibri" panose="020F0502020204030204" pitchFamily="34" charset="0"/>
                <a:cs typeface="Calibri" panose="020F0502020204030204" pitchFamily="34" charset="0"/>
              </a:rPr>
              <a:t>DISCLAIMER. This project has been funded with support from the European Commission.</a:t>
            </a:r>
            <a:br>
              <a:rPr lang="en-US" sz="1200" dirty="0">
                <a:latin typeface="Calibri" panose="020F0502020204030204" pitchFamily="34" charset="0"/>
                <a:cs typeface="Calibri" panose="020F0502020204030204" pitchFamily="34" charset="0"/>
              </a:rPr>
            </a:br>
            <a:r>
              <a:rPr lang="en-US" sz="1200" b="0" i="0" dirty="0">
                <a:effectLst/>
                <a:latin typeface="Calibri" panose="020F0502020204030204" pitchFamily="34" charset="0"/>
                <a:cs typeface="Calibri" panose="020F0502020204030204" pitchFamily="34" charset="0"/>
              </a:rPr>
              <a:t>This publication [communication] reflects the views only of the author, and the Commission cannot be held responsible for any use which may be made of the information contained therein.</a:t>
            </a:r>
            <a:endParaRPr lang="en-GB" sz="1200" dirty="0">
              <a:latin typeface="Calibri" panose="020F0502020204030204" pitchFamily="34" charset="0"/>
              <a:cs typeface="Calibri" panose="020F0502020204030204" pitchFamily="34" charset="0"/>
            </a:endParaRPr>
          </a:p>
        </p:txBody>
      </p:sp>
      <p:pic>
        <p:nvPicPr>
          <p:cNvPr id="8" name="Picture 7" descr="A picture containing text, sign&#10;&#10;Description automatically generated">
            <a:extLst>
              <a:ext uri="{FF2B5EF4-FFF2-40B4-BE49-F238E27FC236}">
                <a16:creationId xmlns:a16="http://schemas.microsoft.com/office/drawing/2014/main" id="{58090F2F-D722-47A5-A01C-3E4DA789FC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0092" y="5787470"/>
            <a:ext cx="4644074" cy="1006821"/>
          </a:xfrm>
          <a:prstGeom prst="rect">
            <a:avLst/>
          </a:prstGeom>
        </p:spPr>
      </p:pic>
      <p:sp>
        <p:nvSpPr>
          <p:cNvPr id="21" name="TextBox 20">
            <a:extLst>
              <a:ext uri="{FF2B5EF4-FFF2-40B4-BE49-F238E27FC236}">
                <a16:creationId xmlns:a16="http://schemas.microsoft.com/office/drawing/2014/main" id="{97A5DFAD-33C7-4C5F-8823-F5123183E31F}"/>
              </a:ext>
            </a:extLst>
          </p:cNvPr>
          <p:cNvSpPr txBox="1"/>
          <p:nvPr/>
        </p:nvSpPr>
        <p:spPr>
          <a:xfrm>
            <a:off x="67834" y="5548022"/>
            <a:ext cx="8793795" cy="307777"/>
          </a:xfrm>
          <a:prstGeom prst="rect">
            <a:avLst/>
          </a:prstGeom>
          <a:noFill/>
        </p:spPr>
        <p:txBody>
          <a:bodyPr wrap="square">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Please keep this slide for attribution.</a:t>
            </a:r>
            <a:endParaRPr lang="en-US" sz="1400" b="1" dirty="0"/>
          </a:p>
        </p:txBody>
      </p:sp>
    </p:spTree>
    <p:extLst>
      <p:ext uri="{BB962C8B-B14F-4D97-AF65-F5344CB8AC3E}">
        <p14:creationId xmlns:p14="http://schemas.microsoft.com/office/powerpoint/2010/main" val="111604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9CC536-3AD6-4A6E-92F4-50542FD894F5}"/>
              </a:ext>
            </a:extLst>
          </p:cNvPr>
          <p:cNvSpPr/>
          <p:nvPr/>
        </p:nvSpPr>
        <p:spPr>
          <a:xfrm>
            <a:off x="-1" y="1225105"/>
            <a:ext cx="8193558" cy="3844615"/>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10990034-1A6A-4EC0-81B0-639AE716469A}"/>
              </a:ext>
            </a:extLst>
          </p:cNvPr>
          <p:cNvSpPr>
            <a:spLocks noGrp="1"/>
          </p:cNvSpPr>
          <p:nvPr>
            <p:ph type="ftr" sz="quarter" idx="11"/>
          </p:nvPr>
        </p:nvSpPr>
        <p:spPr/>
        <p:txBody>
          <a:bodyPr/>
          <a:lstStyle/>
          <a:p>
            <a:r>
              <a:rPr lang="en-US">
                <a:solidFill>
                  <a:schemeClr val="bg1"/>
                </a:solidFill>
              </a:rPr>
              <a:t>Quality Blended Learning</a:t>
            </a:r>
            <a:endParaRPr lang="en-US" dirty="0">
              <a:solidFill>
                <a:schemeClr val="bg1"/>
              </a:solidFill>
            </a:endParaRPr>
          </a:p>
        </p:txBody>
      </p:sp>
      <p:sp>
        <p:nvSpPr>
          <p:cNvPr id="2" name="Title 1">
            <a:extLst>
              <a:ext uri="{FF2B5EF4-FFF2-40B4-BE49-F238E27FC236}">
                <a16:creationId xmlns:a16="http://schemas.microsoft.com/office/drawing/2014/main" id="{60CC5B8B-FA3F-4F20-80B7-B2C27D439049}"/>
              </a:ext>
            </a:extLst>
          </p:cNvPr>
          <p:cNvSpPr>
            <a:spLocks noGrp="1"/>
          </p:cNvSpPr>
          <p:nvPr>
            <p:ph type="ctrTitle"/>
          </p:nvPr>
        </p:nvSpPr>
        <p:spPr>
          <a:xfrm>
            <a:off x="960120" y="1841412"/>
            <a:ext cx="6574537" cy="2688020"/>
          </a:xfrm>
        </p:spPr>
        <p:txBody>
          <a:bodyPr>
            <a:normAutofit fontScale="90000"/>
          </a:bodyPr>
          <a:lstStyle/>
          <a:p>
            <a:pPr algn="l"/>
            <a:r>
              <a:rPr lang="en-US" sz="6800" dirty="0">
                <a:solidFill>
                  <a:schemeClr val="bg1"/>
                </a:solidFill>
              </a:rPr>
              <a:t>CREATING INTERACTIVE</a:t>
            </a:r>
            <a:br>
              <a:rPr lang="en-US" sz="6800" dirty="0">
                <a:solidFill>
                  <a:schemeClr val="bg1"/>
                </a:solidFill>
              </a:rPr>
            </a:br>
            <a:r>
              <a:rPr lang="en-US" sz="6800" dirty="0">
                <a:solidFill>
                  <a:schemeClr val="bg1"/>
                </a:solidFill>
              </a:rPr>
              <a:t>PDF</a:t>
            </a:r>
            <a:r>
              <a:rPr lang="en-US" sz="4000" dirty="0">
                <a:solidFill>
                  <a:schemeClr val="bg1"/>
                </a:solidFill>
              </a:rPr>
              <a:t>s</a:t>
            </a:r>
            <a:endParaRPr lang="en-GB" sz="4000" dirty="0">
              <a:solidFill>
                <a:schemeClr val="bg1"/>
              </a:solidFill>
            </a:endParaRPr>
          </a:p>
        </p:txBody>
      </p:sp>
      <p:sp>
        <p:nvSpPr>
          <p:cNvPr id="14" name="TextBox 13">
            <a:extLst>
              <a:ext uri="{FF2B5EF4-FFF2-40B4-BE49-F238E27FC236}">
                <a16:creationId xmlns:a16="http://schemas.microsoft.com/office/drawing/2014/main" id="{1D325E23-189C-43E6-91C8-9E31B7EA2FFB}"/>
              </a:ext>
            </a:extLst>
          </p:cNvPr>
          <p:cNvSpPr txBox="1"/>
          <p:nvPr/>
        </p:nvSpPr>
        <p:spPr>
          <a:xfrm>
            <a:off x="0" y="6508641"/>
            <a:ext cx="12192000" cy="307777"/>
          </a:xfrm>
          <a:prstGeom prst="rect">
            <a:avLst/>
          </a:prstGeom>
          <a:noFill/>
        </p:spPr>
        <p:txBody>
          <a:bodyPr wrap="square" rtlCol="0">
            <a:spAutoFit/>
          </a:bodyPr>
          <a:lstStyle/>
          <a:p>
            <a:r>
              <a:rPr lang="en-US" sz="1400" dirty="0">
                <a:solidFill>
                  <a:schemeClr val="bg1"/>
                </a:solidFill>
              </a:rPr>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r>
              <a:rPr lang="en-US" sz="1400" dirty="0">
                <a:solidFill>
                  <a:schemeClr val="bg1"/>
                </a:solidFill>
              </a:rPr>
              <a:t> </a:t>
            </a:r>
            <a:endParaRPr lang="en-GB" sz="1400" dirty="0">
              <a:solidFill>
                <a:schemeClr val="bg1"/>
              </a:solidFill>
            </a:endParaRPr>
          </a:p>
        </p:txBody>
      </p:sp>
      <p:sp>
        <p:nvSpPr>
          <p:cNvPr id="15" name="Rectangle 14">
            <a:extLst>
              <a:ext uri="{FF2B5EF4-FFF2-40B4-BE49-F238E27FC236}">
                <a16:creationId xmlns:a16="http://schemas.microsoft.com/office/drawing/2014/main" id="{71F7F599-DC14-4896-9128-64AE4C2A316A}"/>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pic>
        <p:nvPicPr>
          <p:cNvPr id="16" name="Graphic 15">
            <a:extLst>
              <a:ext uri="{FF2B5EF4-FFF2-40B4-BE49-F238E27FC236}">
                <a16:creationId xmlns:a16="http://schemas.microsoft.com/office/drawing/2014/main" id="{9F2C939A-B088-4C7F-9BF6-12DF41AB0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400" y="2417699"/>
            <a:ext cx="2469330" cy="3631661"/>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0DEB0CE6-9B2A-4D84-9515-D2EED23EB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89822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482379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HOW TO PREPARE</a:t>
            </a:r>
            <a:endParaRPr lang="en-GB" sz="3600" dirty="0"/>
          </a:p>
        </p:txBody>
      </p:sp>
      <p:graphicFrame>
        <p:nvGraphicFramePr>
          <p:cNvPr id="12" name="Google Shape;94;p14">
            <a:extLst>
              <a:ext uri="{FF2B5EF4-FFF2-40B4-BE49-F238E27FC236}">
                <a16:creationId xmlns:a16="http://schemas.microsoft.com/office/drawing/2014/main" id="{EA26B063-0C8C-4A91-9119-B2C376E021F2}"/>
              </a:ext>
            </a:extLst>
          </p:cNvPr>
          <p:cNvGraphicFramePr/>
          <p:nvPr>
            <p:extLst>
              <p:ext uri="{D42A27DB-BD31-4B8C-83A1-F6EECF244321}">
                <p14:modId xmlns:p14="http://schemas.microsoft.com/office/powerpoint/2010/main" val="2175837091"/>
              </p:ext>
            </p:extLst>
          </p:nvPr>
        </p:nvGraphicFramePr>
        <p:xfrm>
          <a:off x="623037" y="2294582"/>
          <a:ext cx="10949370" cy="3283618"/>
        </p:xfrm>
        <a:graphic>
          <a:graphicData uri="http://schemas.openxmlformats.org/drawingml/2006/table">
            <a:tbl>
              <a:tblPr firstRow="1" bandRow="1">
                <a:noFill/>
              </a:tblPr>
              <a:tblGrid>
                <a:gridCol w="2508314">
                  <a:extLst>
                    <a:ext uri="{9D8B030D-6E8A-4147-A177-3AD203B41FA5}">
                      <a16:colId xmlns:a16="http://schemas.microsoft.com/office/drawing/2014/main" val="20000"/>
                    </a:ext>
                  </a:extLst>
                </a:gridCol>
                <a:gridCol w="8441056">
                  <a:extLst>
                    <a:ext uri="{9D8B030D-6E8A-4147-A177-3AD203B41FA5}">
                      <a16:colId xmlns:a16="http://schemas.microsoft.com/office/drawing/2014/main" val="20001"/>
                    </a:ext>
                  </a:extLst>
                </a:gridCol>
              </a:tblGrid>
              <a:tr h="766181">
                <a:tc>
                  <a:txBody>
                    <a:bodyPr/>
                    <a:lstStyle/>
                    <a:p>
                      <a:pPr marL="0" marR="0" lvl="0" indent="0" algn="l" rtl="0">
                        <a:spcBef>
                          <a:spcPts val="0"/>
                        </a:spcBef>
                        <a:spcAft>
                          <a:spcPts val="0"/>
                        </a:spcAft>
                        <a:buNone/>
                      </a:pPr>
                      <a:r>
                        <a:rPr lang="en-GB" sz="1800" b="1" u="none" strike="noStrike" cap="none" dirty="0">
                          <a:solidFill>
                            <a:schemeClr val="tx1"/>
                          </a:solidFill>
                          <a:latin typeface="Calibri" panose="020F0502020204030204" pitchFamily="34" charset="0"/>
                          <a:cs typeface="Calibri" panose="020F0502020204030204" pitchFamily="34" charset="0"/>
                        </a:rPr>
                        <a:t>Design with InDesign!</a:t>
                      </a:r>
                      <a:endParaRPr sz="1800" b="1"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accent1"/>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Design your pages in </a:t>
                      </a:r>
                      <a:r>
                        <a:rPr lang="en-GB" sz="1800" u="sng" dirty="0">
                          <a:solidFill>
                            <a:schemeClr val="tx1"/>
                          </a:solidFill>
                          <a:latin typeface="Calibri" panose="020F0502020204030204" pitchFamily="34" charset="0"/>
                          <a:cs typeface="Calibri" panose="020F0502020204030204" pitchFamily="34" charset="0"/>
                          <a:hlinkClick r:id="rId2"/>
                        </a:rPr>
                        <a:t>InDesign</a:t>
                      </a:r>
                      <a:r>
                        <a:rPr lang="en-GB" sz="1800" u="none" dirty="0">
                          <a:solidFill>
                            <a:schemeClr val="tx1"/>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as you would normally do. Your document need to be (almost) finished before you start adding interactivity into it.</a:t>
                      </a:r>
                      <a:endParaRPr sz="1800" b="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4539">
                <a:tc>
                  <a:txBody>
                    <a:bodyPr/>
                    <a:lstStyle/>
                    <a:p>
                      <a:pPr marL="0" marR="0" lvl="0" indent="0" algn="l" rtl="0">
                        <a:spcBef>
                          <a:spcPts val="0"/>
                        </a:spcBef>
                        <a:spcAft>
                          <a:spcPts val="0"/>
                        </a:spcAft>
                        <a:buNone/>
                      </a:pPr>
                      <a:r>
                        <a:rPr lang="en-GB" sz="1800" b="1">
                          <a:solidFill>
                            <a:schemeClr val="tx1"/>
                          </a:solidFill>
                          <a:latin typeface="Calibri" panose="020F0502020204030204" pitchFamily="34" charset="0"/>
                          <a:cs typeface="Calibri" panose="020F0502020204030204" pitchFamily="34" charset="0"/>
                        </a:rPr>
                        <a:t>To interact or not to interact?</a:t>
                      </a:r>
                      <a:endParaRPr sz="1800" b="1">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GB" sz="1800" dirty="0">
                          <a:solidFill>
                            <a:schemeClr val="tx1"/>
                          </a:solidFill>
                          <a:latin typeface="Calibri" panose="020F0502020204030204" pitchFamily="34" charset="0"/>
                          <a:cs typeface="Calibri" panose="020F0502020204030204" pitchFamily="34" charset="0"/>
                        </a:rPr>
                        <a:t>Decide which kind of interactivity you would like to add. Instructional design can help you on where it is useful to include interactive objects in order to not overdo it with them! </a:t>
                      </a:r>
                      <a:endParaRPr sz="1800" b="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22898">
                <a:tc>
                  <a:txBody>
                    <a:bodyPr/>
                    <a:lstStyle/>
                    <a:p>
                      <a:pPr marL="0" marR="0" lvl="0" indent="0" algn="l" rtl="0">
                        <a:spcBef>
                          <a:spcPts val="0"/>
                        </a:spcBef>
                        <a:spcAft>
                          <a:spcPts val="0"/>
                        </a:spcAft>
                        <a:buNone/>
                      </a:pPr>
                      <a:r>
                        <a:rPr lang="en-GB" sz="1800" b="1">
                          <a:solidFill>
                            <a:schemeClr val="tx1"/>
                          </a:solidFill>
                          <a:latin typeface="Calibri" panose="020F0502020204030204" pitchFamily="34" charset="0"/>
                          <a:cs typeface="Calibri" panose="020F0502020204030204" pitchFamily="34" charset="0"/>
                        </a:rPr>
                        <a:t>Identify the needs!</a:t>
                      </a:r>
                      <a:endParaRPr sz="1800" b="1">
                        <a:solidFill>
                          <a:schemeClr val="tx1"/>
                        </a:solidFill>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accent1"/>
                        </a:buClr>
                        <a:buSzPts val="1800"/>
                        <a:buFont typeface="Calibri"/>
                        <a:buNone/>
                      </a:pPr>
                      <a:r>
                        <a:rPr lang="en-GB" sz="1800" dirty="0">
                          <a:solidFill>
                            <a:schemeClr val="tx1"/>
                          </a:solidFill>
                          <a:latin typeface="Calibri" panose="020F0502020204030204" pitchFamily="34" charset="0"/>
                          <a:cs typeface="Calibri" panose="020F0502020204030204" pitchFamily="34" charset="0"/>
                        </a:rPr>
                        <a:t>Prepare yourself for engaging interactive content! Identify your target audience and their needs, use marketing psychology to trigger their curiosity, use your creativity to make your content fun, combine data with visual content, invite your students to participate and last and most importantly, don’t forget to personalize your content.</a:t>
                      </a:r>
                      <a:endParaRPr sz="1800" b="0" dirty="0">
                        <a:solidFill>
                          <a:schemeClr val="tx1"/>
                        </a:solidFill>
                        <a:latin typeface="Calibri" panose="020F0502020204030204" pitchFamily="34" charset="0"/>
                        <a:cs typeface="Calibri" panose="020F0502020204030204" pitchFamily="34" charset="0"/>
                      </a:endParaRPr>
                    </a:p>
                  </a:txBody>
                  <a:tcPr marL="91450" marR="91450" marT="45725" marB="45725" anchor="ctr">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3">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0" name="TextBox 19">
            <a:extLst>
              <a:ext uri="{FF2B5EF4-FFF2-40B4-BE49-F238E27FC236}">
                <a16:creationId xmlns:a16="http://schemas.microsoft.com/office/drawing/2014/main" id="{ADF84F4A-56A2-45A0-B1E8-EC541B152E2D}"/>
              </a:ext>
            </a:extLst>
          </p:cNvPr>
          <p:cNvSpPr txBox="1"/>
          <p:nvPr/>
        </p:nvSpPr>
        <p:spPr>
          <a:xfrm>
            <a:off x="530086" y="1648938"/>
            <a:ext cx="8793795" cy="46166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Get ready to create an interactive PDF:</a:t>
            </a:r>
          </a:p>
        </p:txBody>
      </p:sp>
      <p:sp>
        <p:nvSpPr>
          <p:cNvPr id="21" name="Google Shape;95;p14">
            <a:extLst>
              <a:ext uri="{FF2B5EF4-FFF2-40B4-BE49-F238E27FC236}">
                <a16:creationId xmlns:a16="http://schemas.microsoft.com/office/drawing/2014/main" id="{DB5878F4-DCFA-413F-908A-048493F807D6}"/>
              </a:ext>
            </a:extLst>
          </p:cNvPr>
          <p:cNvSpPr/>
          <p:nvPr/>
        </p:nvSpPr>
        <p:spPr>
          <a:xfrm>
            <a:off x="623037" y="5718785"/>
            <a:ext cx="10949370" cy="699034"/>
          </a:xfrm>
          <a:prstGeom prst="rect">
            <a:avLst/>
          </a:prstGeom>
          <a:noFill/>
          <a:ln w="12700" cap="flat" cmpd="sng">
            <a:solidFill>
              <a:srgbClr val="014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b="1" dirty="0">
                <a:latin typeface="Calibri" panose="020F0502020204030204" pitchFamily="34" charset="0"/>
                <a:ea typeface="Calibri"/>
                <a:cs typeface="Calibri" panose="020F0502020204030204" pitchFamily="34" charset="0"/>
                <a:sym typeface="Calibri"/>
              </a:rPr>
              <a:t>Facilitator box:</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dirty="0">
                <a:latin typeface="Calibri" panose="020F0502020204030204" pitchFamily="34" charset="0"/>
                <a:ea typeface="Calibri"/>
                <a:cs typeface="Calibri" panose="020F0502020204030204" pitchFamily="34" charset="0"/>
                <a:sym typeface="Calibri"/>
              </a:rPr>
              <a:t>Read the </a:t>
            </a:r>
            <a:r>
              <a:rPr lang="en-GB" u="sng" dirty="0">
                <a:latin typeface="Calibri" panose="020F0502020204030204" pitchFamily="34" charset="0"/>
                <a:ea typeface="Calibri"/>
                <a:cs typeface="Calibri" panose="020F0502020204030204" pitchFamily="34" charset="0"/>
                <a:sym typeface="Calibri"/>
                <a:hlinkClick r:id="rId4"/>
              </a:rPr>
              <a:t>Golden Principles of High-Quality Instructional Design</a:t>
            </a:r>
            <a:r>
              <a:rPr lang="en-GB" dirty="0">
                <a:latin typeface="Calibri" panose="020F0502020204030204" pitchFamily="34" charset="0"/>
                <a:ea typeface="Calibri"/>
                <a:cs typeface="Calibri" panose="020F0502020204030204" pitchFamily="34" charset="0"/>
                <a:sym typeface="Calibri"/>
                <a:hlinkClick r:id="rId4"/>
              </a:rPr>
              <a:t> </a:t>
            </a:r>
            <a:r>
              <a:rPr lang="en-GB" dirty="0">
                <a:latin typeface="Calibri" panose="020F0502020204030204" pitchFamily="34" charset="0"/>
                <a:ea typeface="Calibri"/>
                <a:cs typeface="Calibri" panose="020F0502020204030204" pitchFamily="34" charset="0"/>
                <a:sym typeface="Calibri"/>
              </a:rPr>
              <a:t>to find out more! </a:t>
            </a:r>
            <a:endParaRPr dirty="0">
              <a:latin typeface="Calibri" panose="020F0502020204030204" pitchFamily="34" charset="0"/>
              <a:ea typeface="Calibri"/>
              <a:cs typeface="Calibri" panose="020F0502020204030204" pitchFamily="34" charset="0"/>
              <a:sym typeface="Calibri"/>
            </a:endParaRPr>
          </a:p>
        </p:txBody>
      </p:sp>
      <p:pic>
        <p:nvPicPr>
          <p:cNvPr id="24" name="Picture 23" descr="Icon&#10;&#10;Description automatically generated with medium confidence">
            <a:extLst>
              <a:ext uri="{FF2B5EF4-FFF2-40B4-BE49-F238E27FC236}">
                <a16:creationId xmlns:a16="http://schemas.microsoft.com/office/drawing/2014/main" id="{47186488-B6FC-4E35-A9B7-F52FBC8A5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278385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9348431"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HOW TO CREATE YOUR OWN INTERACTIVE PDF</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10" name="Oval 9">
            <a:extLst>
              <a:ext uri="{FF2B5EF4-FFF2-40B4-BE49-F238E27FC236}">
                <a16:creationId xmlns:a16="http://schemas.microsoft.com/office/drawing/2014/main" id="{3C85637A-D9BA-48DF-A5E7-AC562C0B0C0E}"/>
              </a:ext>
            </a:extLst>
          </p:cNvPr>
          <p:cNvSpPr>
            <a:spLocks noChangeAspect="1"/>
          </p:cNvSpPr>
          <p:nvPr/>
        </p:nvSpPr>
        <p:spPr>
          <a:xfrm>
            <a:off x="6354409" y="3502123"/>
            <a:ext cx="1616400" cy="1616400"/>
          </a:xfrm>
          <a:prstGeom prst="ellipse">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AB01E13-7703-4EA6-A023-0F49B0BC144A}"/>
              </a:ext>
            </a:extLst>
          </p:cNvPr>
          <p:cNvGrpSpPr>
            <a:grpSpLocks noChangeAspect="1"/>
          </p:cNvGrpSpPr>
          <p:nvPr/>
        </p:nvGrpSpPr>
        <p:grpSpPr>
          <a:xfrm>
            <a:off x="3001134" y="2752176"/>
            <a:ext cx="5305746" cy="3155332"/>
            <a:chOff x="683293" y="2769089"/>
            <a:chExt cx="4258583" cy="2532583"/>
          </a:xfrm>
        </p:grpSpPr>
        <p:sp>
          <p:nvSpPr>
            <p:cNvPr id="2" name="Oval 1">
              <a:extLst>
                <a:ext uri="{FF2B5EF4-FFF2-40B4-BE49-F238E27FC236}">
                  <a16:creationId xmlns:a16="http://schemas.microsoft.com/office/drawing/2014/main" id="{2B4AAB16-D6E5-4B35-A2F3-A8C6911F4B5D}"/>
                </a:ext>
              </a:extLst>
            </p:cNvPr>
            <p:cNvSpPr/>
            <p:nvPr/>
          </p:nvSpPr>
          <p:spPr>
            <a:xfrm>
              <a:off x="683293" y="3479714"/>
              <a:ext cx="1080000" cy="1080000"/>
            </a:xfrm>
            <a:prstGeom prst="ellipse">
              <a:avLst/>
            </a:prstGeom>
            <a:solidFill>
              <a:srgbClr val="6E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GB" sz="2800" dirty="0"/>
            </a:p>
          </p:txBody>
        </p:sp>
        <p:sp>
          <p:nvSpPr>
            <p:cNvPr id="9" name="Oval 8">
              <a:extLst>
                <a:ext uri="{FF2B5EF4-FFF2-40B4-BE49-F238E27FC236}">
                  <a16:creationId xmlns:a16="http://schemas.microsoft.com/office/drawing/2014/main" id="{6521F2B8-086A-4CB1-B542-A914F17152F8}"/>
                </a:ext>
              </a:extLst>
            </p:cNvPr>
            <p:cNvSpPr>
              <a:spLocks noChangeAspect="1"/>
            </p:cNvSpPr>
            <p:nvPr/>
          </p:nvSpPr>
          <p:spPr>
            <a:xfrm>
              <a:off x="2128368" y="3479714"/>
              <a:ext cx="1080000" cy="1080000"/>
            </a:xfrm>
            <a:prstGeom prst="ellipse">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GB" sz="2800" dirty="0"/>
            </a:p>
          </p:txBody>
        </p:sp>
        <p:pic>
          <p:nvPicPr>
            <p:cNvPr id="5" name="Graphic 4">
              <a:extLst>
                <a:ext uri="{FF2B5EF4-FFF2-40B4-BE49-F238E27FC236}">
                  <a16:creationId xmlns:a16="http://schemas.microsoft.com/office/drawing/2014/main" id="{1933A14D-DAEC-4FAF-A99E-AFA0A3F8AB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5010" y="3266070"/>
              <a:ext cx="1656866" cy="1507288"/>
            </a:xfrm>
            <a:prstGeom prst="rect">
              <a:avLst/>
            </a:prstGeom>
          </p:spPr>
        </p:pic>
        <p:sp>
          <p:nvSpPr>
            <p:cNvPr id="6" name="Arrow: U-Turn 5">
              <a:extLst>
                <a:ext uri="{FF2B5EF4-FFF2-40B4-BE49-F238E27FC236}">
                  <a16:creationId xmlns:a16="http://schemas.microsoft.com/office/drawing/2014/main" id="{3E08ADAF-1A10-47A8-A21E-698002D178D3}"/>
                </a:ext>
              </a:extLst>
            </p:cNvPr>
            <p:cNvSpPr/>
            <p:nvPr/>
          </p:nvSpPr>
          <p:spPr>
            <a:xfrm>
              <a:off x="1601726" y="2769089"/>
              <a:ext cx="900000" cy="720000"/>
            </a:xfrm>
            <a:prstGeom prst="uturnArrow">
              <a:avLst/>
            </a:prstGeom>
            <a:solidFill>
              <a:srgbClr val="6EC4C9"/>
            </a:solidFill>
            <a:ln>
              <a:solidFill>
                <a:srgbClr val="00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U-Turn 22">
              <a:extLst>
                <a:ext uri="{FF2B5EF4-FFF2-40B4-BE49-F238E27FC236}">
                  <a16:creationId xmlns:a16="http://schemas.microsoft.com/office/drawing/2014/main" id="{AF72FE34-4A63-4A14-9918-6A3940B29149}"/>
                </a:ext>
              </a:extLst>
            </p:cNvPr>
            <p:cNvSpPr/>
            <p:nvPr/>
          </p:nvSpPr>
          <p:spPr>
            <a:xfrm flipV="1">
              <a:off x="2796689" y="4581672"/>
              <a:ext cx="900000" cy="720000"/>
            </a:xfrm>
            <a:prstGeom prst="uturnArrow">
              <a:avLst/>
            </a:prstGeom>
            <a:solidFill>
              <a:srgbClr val="00A9BA"/>
            </a:solidFill>
            <a:ln>
              <a:solidFill>
                <a:srgbClr val="014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6" name="Subtitle 2">
            <a:extLst>
              <a:ext uri="{FF2B5EF4-FFF2-40B4-BE49-F238E27FC236}">
                <a16:creationId xmlns:a16="http://schemas.microsoft.com/office/drawing/2014/main" id="{AE749F1E-D757-467E-97DD-17B20268A832}"/>
              </a:ext>
            </a:extLst>
          </p:cNvPr>
          <p:cNvSpPr txBox="1">
            <a:spLocks/>
          </p:cNvSpPr>
          <p:nvPr/>
        </p:nvSpPr>
        <p:spPr>
          <a:xfrm>
            <a:off x="530087" y="1250764"/>
            <a:ext cx="6758609" cy="1617821"/>
          </a:xfrm>
          <a:prstGeom prst="rect">
            <a:avLst/>
          </a:prstGeom>
        </p:spPr>
        <p:txBody>
          <a:bodyPr vert="horz" lIns="91440" tIns="45720" rIns="91440" bIns="45720" rtlCol="0">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
                <a:schemeClr val="dk1"/>
              </a:buClr>
              <a:buSzPts val="2400"/>
            </a:pPr>
            <a:endParaRPr lang="en-US" sz="2800" dirty="0">
              <a:solidFill>
                <a:schemeClr val="dk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1B308E9F-413C-4196-967F-9564A26A9E75}"/>
              </a:ext>
            </a:extLst>
          </p:cNvPr>
          <p:cNvSpPr txBox="1"/>
          <p:nvPr/>
        </p:nvSpPr>
        <p:spPr>
          <a:xfrm>
            <a:off x="530086" y="1648938"/>
            <a:ext cx="10247842" cy="830997"/>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Once you are ready to go, all you have to do is follow the next 3 steps to create your own interactive PDF!</a:t>
            </a:r>
          </a:p>
        </p:txBody>
      </p:sp>
      <p:pic>
        <p:nvPicPr>
          <p:cNvPr id="31" name="Picture 30" descr="Icon&#10;&#10;Description automatically generated with medium confidence">
            <a:extLst>
              <a:ext uri="{FF2B5EF4-FFF2-40B4-BE49-F238E27FC236}">
                <a16:creationId xmlns:a16="http://schemas.microsoft.com/office/drawing/2014/main" id="{F1660F2A-7568-440C-832E-1E8F6CE24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8518" y="4655158"/>
            <a:ext cx="2202842" cy="2202842"/>
          </a:xfrm>
          <a:prstGeom prst="rect">
            <a:avLst/>
          </a:prstGeom>
        </p:spPr>
      </p:pic>
    </p:spTree>
    <p:extLst>
      <p:ext uri="{BB962C8B-B14F-4D97-AF65-F5344CB8AC3E}">
        <p14:creationId xmlns:p14="http://schemas.microsoft.com/office/powerpoint/2010/main" val="6591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1628497"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STEP 1</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 name="Oval 1">
            <a:extLst>
              <a:ext uri="{FF2B5EF4-FFF2-40B4-BE49-F238E27FC236}">
                <a16:creationId xmlns:a16="http://schemas.microsoft.com/office/drawing/2014/main" id="{2B4AAB16-D6E5-4B35-A2F3-A8C6911F4B5D}"/>
              </a:ext>
            </a:extLst>
          </p:cNvPr>
          <p:cNvSpPr/>
          <p:nvPr/>
        </p:nvSpPr>
        <p:spPr>
          <a:xfrm>
            <a:off x="303392" y="1822130"/>
            <a:ext cx="3240000" cy="3240000"/>
          </a:xfrm>
          <a:prstGeom prst="ellipse">
            <a:avLst/>
          </a:prstGeom>
          <a:solidFill>
            <a:srgbClr val="6E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TextBox 12">
            <a:extLst>
              <a:ext uri="{FF2B5EF4-FFF2-40B4-BE49-F238E27FC236}">
                <a16:creationId xmlns:a16="http://schemas.microsoft.com/office/drawing/2014/main" id="{AD8498BE-8B11-424A-B520-E70DBB6EBD2C}"/>
              </a:ext>
            </a:extLst>
          </p:cNvPr>
          <p:cNvSpPr txBox="1"/>
          <p:nvPr/>
        </p:nvSpPr>
        <p:spPr>
          <a:xfrm>
            <a:off x="303392" y="2887710"/>
            <a:ext cx="5792608" cy="1569660"/>
          </a:xfrm>
          <a:prstGeom prst="rect">
            <a:avLst/>
          </a:prstGeom>
          <a:noFill/>
        </p:spPr>
        <p:txBody>
          <a:bodyPr wrap="square">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Open your InDesign file and select the Interactive for PDF Workspace. All panels are displayed on the right side of the screen</a:t>
            </a:r>
          </a:p>
          <a:p>
            <a:pPr marL="0" marR="0" lvl="0" indent="0" rtl="0">
              <a:spcBef>
                <a:spcPts val="0"/>
              </a:spcBef>
              <a:spcAft>
                <a:spcPts val="0"/>
              </a:spcAft>
              <a:buNone/>
            </a:pPr>
            <a:endParaRPr lang="en-US" sz="2400" dirty="0">
              <a:solidFill>
                <a:schemeClr val="dk1"/>
              </a:solidFill>
              <a:latin typeface="Calibri"/>
              <a:ea typeface="Calibri"/>
              <a:cs typeface="Calibri"/>
              <a:sym typeface="Calibri"/>
            </a:endParaRPr>
          </a:p>
        </p:txBody>
      </p:sp>
      <p:pic>
        <p:nvPicPr>
          <p:cNvPr id="12" name="Google Shape;103;p15">
            <a:extLst>
              <a:ext uri="{FF2B5EF4-FFF2-40B4-BE49-F238E27FC236}">
                <a16:creationId xmlns:a16="http://schemas.microsoft.com/office/drawing/2014/main" id="{199AF7B4-4B46-49DC-A861-65A63FAF0DBD}"/>
              </a:ext>
            </a:extLst>
          </p:cNvPr>
          <p:cNvPicPr preferRelativeResize="0">
            <a:picLocks noChangeAspect="1"/>
          </p:cNvPicPr>
          <p:nvPr/>
        </p:nvPicPr>
        <p:blipFill rotWithShape="1">
          <a:blip r:embed="rId3">
            <a:alphaModFix/>
          </a:blip>
          <a:srcRect/>
          <a:stretch/>
        </p:blipFill>
        <p:spPr>
          <a:xfrm>
            <a:off x="6502254" y="2029176"/>
            <a:ext cx="2295557" cy="3750410"/>
          </a:xfrm>
          <a:prstGeom prst="rect">
            <a:avLst/>
          </a:prstGeom>
          <a:noFill/>
          <a:ln>
            <a:noFill/>
          </a:ln>
        </p:spPr>
      </p:pic>
      <p:pic>
        <p:nvPicPr>
          <p:cNvPr id="23" name="Google Shape;105;p15">
            <a:extLst>
              <a:ext uri="{FF2B5EF4-FFF2-40B4-BE49-F238E27FC236}">
                <a16:creationId xmlns:a16="http://schemas.microsoft.com/office/drawing/2014/main" id="{0D9BE2C0-19CC-4088-B24A-0888417B2984}"/>
              </a:ext>
            </a:extLst>
          </p:cNvPr>
          <p:cNvPicPr preferRelativeResize="0">
            <a:picLocks noChangeAspect="1"/>
          </p:cNvPicPr>
          <p:nvPr/>
        </p:nvPicPr>
        <p:blipFill rotWithShape="1">
          <a:blip r:embed="rId4">
            <a:alphaModFix/>
          </a:blip>
          <a:srcRect b="15971"/>
          <a:stretch/>
        </p:blipFill>
        <p:spPr>
          <a:xfrm>
            <a:off x="9204066" y="131726"/>
            <a:ext cx="2188024" cy="6248031"/>
          </a:xfrm>
          <a:prstGeom prst="rect">
            <a:avLst/>
          </a:prstGeom>
          <a:noFill/>
          <a:ln>
            <a:noFill/>
          </a:ln>
        </p:spPr>
      </p:pic>
      <p:pic>
        <p:nvPicPr>
          <p:cNvPr id="24" name="Picture 23" descr="Icon&#10;&#10;Description automatically generated with medium confidence">
            <a:extLst>
              <a:ext uri="{FF2B5EF4-FFF2-40B4-BE49-F238E27FC236}">
                <a16:creationId xmlns:a16="http://schemas.microsoft.com/office/drawing/2014/main" id="{AAE2DF82-39C9-4896-9371-E6A82851C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31" y="4727472"/>
            <a:ext cx="2202842" cy="2202842"/>
          </a:xfrm>
          <a:prstGeom prst="rect">
            <a:avLst/>
          </a:prstGeom>
        </p:spPr>
      </p:pic>
    </p:spTree>
    <p:extLst>
      <p:ext uri="{BB962C8B-B14F-4D97-AF65-F5344CB8AC3E}">
        <p14:creationId xmlns:p14="http://schemas.microsoft.com/office/powerpoint/2010/main" val="352945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1628497"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STEP 2</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 name="Oval 1">
            <a:extLst>
              <a:ext uri="{FF2B5EF4-FFF2-40B4-BE49-F238E27FC236}">
                <a16:creationId xmlns:a16="http://schemas.microsoft.com/office/drawing/2014/main" id="{2B4AAB16-D6E5-4B35-A2F3-A8C6911F4B5D}"/>
              </a:ext>
            </a:extLst>
          </p:cNvPr>
          <p:cNvSpPr/>
          <p:nvPr/>
        </p:nvSpPr>
        <p:spPr>
          <a:xfrm>
            <a:off x="303392" y="1822129"/>
            <a:ext cx="3240000" cy="3240000"/>
          </a:xfrm>
          <a:prstGeom prst="ellipse">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TextBox 12">
            <a:extLst>
              <a:ext uri="{FF2B5EF4-FFF2-40B4-BE49-F238E27FC236}">
                <a16:creationId xmlns:a16="http://schemas.microsoft.com/office/drawing/2014/main" id="{AD8498BE-8B11-424A-B520-E70DBB6EBD2C}"/>
              </a:ext>
            </a:extLst>
          </p:cNvPr>
          <p:cNvSpPr txBox="1"/>
          <p:nvPr/>
        </p:nvSpPr>
        <p:spPr>
          <a:xfrm>
            <a:off x="576071" y="3167390"/>
            <a:ext cx="2694641" cy="523220"/>
          </a:xfrm>
          <a:prstGeom prst="rect">
            <a:avLst/>
          </a:prstGeom>
          <a:noFill/>
        </p:spPr>
        <p:txBody>
          <a:bodyPr wrap="square">
            <a:spAutoFit/>
          </a:bodyPr>
          <a:lstStyle/>
          <a:p>
            <a:pPr marL="0" marR="0" lvl="0" indent="0" algn="ctr" rtl="0">
              <a:spcBef>
                <a:spcPts val="0"/>
              </a:spcBef>
              <a:spcAft>
                <a:spcPts val="0"/>
              </a:spcAft>
              <a:buNone/>
            </a:pPr>
            <a:r>
              <a:rPr lang="en-US" sz="2800" b="1" dirty="0">
                <a:latin typeface="Calibri"/>
                <a:ea typeface="Calibri"/>
                <a:cs typeface="Calibri"/>
                <a:sym typeface="Calibri"/>
              </a:rPr>
              <a:t>Add Hyperlinks</a:t>
            </a:r>
          </a:p>
        </p:txBody>
      </p:sp>
      <p:sp>
        <p:nvSpPr>
          <p:cNvPr id="9" name="TextBox 8">
            <a:extLst>
              <a:ext uri="{FF2B5EF4-FFF2-40B4-BE49-F238E27FC236}">
                <a16:creationId xmlns:a16="http://schemas.microsoft.com/office/drawing/2014/main" id="{6B83C7CF-EB6C-43FF-9FF8-9EC79C1CF39A}"/>
              </a:ext>
            </a:extLst>
          </p:cNvPr>
          <p:cNvSpPr txBox="1"/>
          <p:nvPr/>
        </p:nvSpPr>
        <p:spPr>
          <a:xfrm>
            <a:off x="3651694" y="1634449"/>
            <a:ext cx="7918185" cy="1938992"/>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You can add hyperlinks by clicking the relevant panel and then selecting any element from your InDesign document.</a:t>
            </a: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52B7B7D3-EB0E-407B-89C1-E4307536EA7E}"/>
              </a:ext>
            </a:extLst>
          </p:cNvPr>
          <p:cNvSpPr txBox="1"/>
          <p:nvPr/>
        </p:nvSpPr>
        <p:spPr>
          <a:xfrm>
            <a:off x="303392" y="5246918"/>
            <a:ext cx="9155402" cy="830997"/>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Those hyperlinks allow viewers to jump from location to another</a:t>
            </a: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within the same document, or to other documents or websites.</a:t>
            </a:r>
          </a:p>
        </p:txBody>
      </p:sp>
      <p:pic>
        <p:nvPicPr>
          <p:cNvPr id="5" name="Picture 4" descr="A screenshot of a computer&#10;&#10;Description automatically generated with low confidence">
            <a:extLst>
              <a:ext uri="{FF2B5EF4-FFF2-40B4-BE49-F238E27FC236}">
                <a16:creationId xmlns:a16="http://schemas.microsoft.com/office/drawing/2014/main" id="{ECEB5451-0218-49F8-9421-D995B8734D8A}"/>
              </a:ext>
            </a:extLst>
          </p:cNvPr>
          <p:cNvPicPr>
            <a:picLocks noChangeAspect="1"/>
          </p:cNvPicPr>
          <p:nvPr/>
        </p:nvPicPr>
        <p:blipFill rotWithShape="1">
          <a:blip r:embed="rId3">
            <a:extLst>
              <a:ext uri="{28A0092B-C50C-407E-A947-70E740481C1C}">
                <a14:useLocalDpi xmlns:a14="http://schemas.microsoft.com/office/drawing/2010/main" val="0"/>
              </a:ext>
            </a:extLst>
          </a:blip>
          <a:srcRect l="4421" t="4761" r="4028" b="6351"/>
          <a:stretch/>
        </p:blipFill>
        <p:spPr>
          <a:xfrm>
            <a:off x="8517917" y="2824355"/>
            <a:ext cx="3194762" cy="3240000"/>
          </a:xfrm>
          <a:prstGeom prst="rect">
            <a:avLst/>
          </a:prstGeom>
        </p:spPr>
      </p:pic>
      <p:sp>
        <p:nvSpPr>
          <p:cNvPr id="15" name="TextBox 14">
            <a:extLst>
              <a:ext uri="{FF2B5EF4-FFF2-40B4-BE49-F238E27FC236}">
                <a16:creationId xmlns:a16="http://schemas.microsoft.com/office/drawing/2014/main" id="{352790BE-8A79-498F-A6D3-3B3FA0E797DA}"/>
              </a:ext>
            </a:extLst>
          </p:cNvPr>
          <p:cNvSpPr txBox="1"/>
          <p:nvPr/>
        </p:nvSpPr>
        <p:spPr>
          <a:xfrm>
            <a:off x="3714912" y="2586242"/>
            <a:ext cx="4575747" cy="1938992"/>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In the Hyperlinks panel, click the ‘Create New Hyperlink button’ and add your hyperlink URL/file/email/page/destination/text anchor.</a:t>
            </a:r>
          </a:p>
        </p:txBody>
      </p:sp>
      <p:pic>
        <p:nvPicPr>
          <p:cNvPr id="16" name="Picture 15" descr="Icon&#10;&#10;Description automatically generated with medium confidence">
            <a:extLst>
              <a:ext uri="{FF2B5EF4-FFF2-40B4-BE49-F238E27FC236}">
                <a16:creationId xmlns:a16="http://schemas.microsoft.com/office/drawing/2014/main" id="{F8C0E122-3BDD-46D2-AECB-7AFD9E99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377930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7" y="545431"/>
            <a:ext cx="1628497"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STEP 3</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 name="Oval 1">
            <a:extLst>
              <a:ext uri="{FF2B5EF4-FFF2-40B4-BE49-F238E27FC236}">
                <a16:creationId xmlns:a16="http://schemas.microsoft.com/office/drawing/2014/main" id="{2B4AAB16-D6E5-4B35-A2F3-A8C6911F4B5D}"/>
              </a:ext>
            </a:extLst>
          </p:cNvPr>
          <p:cNvSpPr/>
          <p:nvPr/>
        </p:nvSpPr>
        <p:spPr>
          <a:xfrm>
            <a:off x="303392" y="1822129"/>
            <a:ext cx="3240000" cy="3240000"/>
          </a:xfrm>
          <a:prstGeom prst="ellipse">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TextBox 12">
            <a:extLst>
              <a:ext uri="{FF2B5EF4-FFF2-40B4-BE49-F238E27FC236}">
                <a16:creationId xmlns:a16="http://schemas.microsoft.com/office/drawing/2014/main" id="{AD8498BE-8B11-424A-B520-E70DBB6EBD2C}"/>
              </a:ext>
            </a:extLst>
          </p:cNvPr>
          <p:cNvSpPr txBox="1"/>
          <p:nvPr/>
        </p:nvSpPr>
        <p:spPr>
          <a:xfrm>
            <a:off x="576071" y="3167390"/>
            <a:ext cx="2694641" cy="523220"/>
          </a:xfrm>
          <a:prstGeom prst="rect">
            <a:avLst/>
          </a:prstGeom>
          <a:noFill/>
        </p:spPr>
        <p:txBody>
          <a:bodyPr wrap="square">
            <a:spAutoFit/>
          </a:bodyPr>
          <a:lstStyle/>
          <a:p>
            <a:pPr marL="0" marR="0" lvl="0" indent="0" algn="ctr" rtl="0">
              <a:spcBef>
                <a:spcPts val="0"/>
              </a:spcBef>
              <a:spcAft>
                <a:spcPts val="0"/>
              </a:spcAft>
              <a:buNone/>
            </a:pPr>
            <a:r>
              <a:rPr lang="en-US" sz="2800" b="1" dirty="0">
                <a:solidFill>
                  <a:schemeClr val="bg1"/>
                </a:solidFill>
                <a:latin typeface="Calibri"/>
                <a:ea typeface="Calibri"/>
                <a:cs typeface="Calibri"/>
                <a:sym typeface="Calibri"/>
              </a:rPr>
              <a:t>Add Bookmarks</a:t>
            </a:r>
          </a:p>
        </p:txBody>
      </p:sp>
      <p:sp>
        <p:nvSpPr>
          <p:cNvPr id="9" name="TextBox 8">
            <a:extLst>
              <a:ext uri="{FF2B5EF4-FFF2-40B4-BE49-F238E27FC236}">
                <a16:creationId xmlns:a16="http://schemas.microsoft.com/office/drawing/2014/main" id="{6B83C7CF-EB6C-43FF-9FF8-9EC79C1CF39A}"/>
              </a:ext>
            </a:extLst>
          </p:cNvPr>
          <p:cNvSpPr txBox="1"/>
          <p:nvPr/>
        </p:nvSpPr>
        <p:spPr>
          <a:xfrm>
            <a:off x="3673123" y="1970271"/>
            <a:ext cx="7918185" cy="1200329"/>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You can also add bookmarks to pages within the document by clicking on the ‘Create New Bookmark’ button in the Bookmarks panel.</a:t>
            </a:r>
          </a:p>
        </p:txBody>
      </p:sp>
      <p:pic>
        <p:nvPicPr>
          <p:cNvPr id="12" name="Google Shape;148;p17">
            <a:extLst>
              <a:ext uri="{FF2B5EF4-FFF2-40B4-BE49-F238E27FC236}">
                <a16:creationId xmlns:a16="http://schemas.microsoft.com/office/drawing/2014/main" id="{72EE50DB-10E5-4DDB-9339-A8489D56AC10}"/>
              </a:ext>
            </a:extLst>
          </p:cNvPr>
          <p:cNvPicPr preferRelativeResize="0">
            <a:picLocks noChangeAspect="1"/>
          </p:cNvPicPr>
          <p:nvPr/>
        </p:nvPicPr>
        <p:blipFill rotWithShape="1">
          <a:blip r:embed="rId3">
            <a:alphaModFix/>
          </a:blip>
          <a:srcRect/>
          <a:stretch/>
        </p:blipFill>
        <p:spPr>
          <a:xfrm>
            <a:off x="6488682" y="2963660"/>
            <a:ext cx="4068304" cy="3283703"/>
          </a:xfrm>
          <a:prstGeom prst="rect">
            <a:avLst/>
          </a:prstGeom>
          <a:noFill/>
          <a:ln>
            <a:noFill/>
          </a:ln>
        </p:spPr>
      </p:pic>
      <p:pic>
        <p:nvPicPr>
          <p:cNvPr id="16" name="Picture 15" descr="Icon&#10;&#10;Description automatically generated with medium confidence">
            <a:extLst>
              <a:ext uri="{FF2B5EF4-FFF2-40B4-BE49-F238E27FC236}">
                <a16:creationId xmlns:a16="http://schemas.microsoft.com/office/drawing/2014/main" id="{6278258B-984A-4DBA-B6E8-816138834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199847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CE60-41BB-4A14-9390-492D29EDAFCA}"/>
              </a:ext>
            </a:extLst>
          </p:cNvPr>
          <p:cNvSpPr/>
          <p:nvPr/>
        </p:nvSpPr>
        <p:spPr>
          <a:xfrm>
            <a:off x="530088" y="545431"/>
            <a:ext cx="4101874" cy="646331"/>
          </a:xfrm>
          <a:prstGeom prst="rect">
            <a:avLst/>
          </a:prstGeom>
          <a:solidFill>
            <a:srgbClr val="00A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spAutoFit/>
          </a:bodyPr>
          <a:lstStyle/>
          <a:p>
            <a:r>
              <a:rPr lang="en-US" sz="3600" dirty="0"/>
              <a:t>OTHER RESOURCES</a:t>
            </a:r>
            <a:endParaRPr lang="en-GB" sz="3600" dirty="0"/>
          </a:p>
        </p:txBody>
      </p:sp>
      <p:sp>
        <p:nvSpPr>
          <p:cNvPr id="18" name="Rectangle 17">
            <a:extLst>
              <a:ext uri="{FF2B5EF4-FFF2-40B4-BE49-F238E27FC236}">
                <a16:creationId xmlns:a16="http://schemas.microsoft.com/office/drawing/2014/main" id="{6D3D9E1D-DEF8-466D-A69B-E14B666A2CD8}"/>
              </a:ext>
            </a:extLst>
          </p:cNvPr>
          <p:cNvSpPr/>
          <p:nvPr/>
        </p:nvSpPr>
        <p:spPr>
          <a:xfrm>
            <a:off x="0" y="6497041"/>
            <a:ext cx="12192000" cy="390939"/>
          </a:xfrm>
          <a:prstGeom prst="rect">
            <a:avLst/>
          </a:prstGeom>
          <a:solidFill>
            <a:srgbClr val="01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INTERACTIVE and ACCESSIBLE PDFs                                                                                                                                                                     </a:t>
            </a:r>
            <a:r>
              <a:rPr lang="en-US" sz="1400" dirty="0">
                <a:solidFill>
                  <a:schemeClr val="bg1"/>
                </a:solidFill>
                <a:hlinkClick r:id="rId2">
                  <a:extLst>
                    <a:ext uri="{A12FA001-AC4F-418D-AE19-62706E023703}">
                      <ahyp:hlinkClr xmlns:ahyp="http://schemas.microsoft.com/office/drawing/2018/hyperlinkcolor" val="tx"/>
                    </a:ext>
                  </a:extLst>
                </a:hlinkClick>
              </a:rPr>
              <a:t>Quality Blended Learning</a:t>
            </a:r>
            <a:endParaRPr lang="en-GB" sz="1400" dirty="0">
              <a:solidFill>
                <a:schemeClr val="bg1"/>
              </a:solidFill>
            </a:endParaRPr>
          </a:p>
        </p:txBody>
      </p:sp>
      <p:sp>
        <p:nvSpPr>
          <p:cNvPr id="26" name="Subtitle 2">
            <a:extLst>
              <a:ext uri="{FF2B5EF4-FFF2-40B4-BE49-F238E27FC236}">
                <a16:creationId xmlns:a16="http://schemas.microsoft.com/office/drawing/2014/main" id="{AE749F1E-D757-467E-97DD-17B20268A832}"/>
              </a:ext>
            </a:extLst>
          </p:cNvPr>
          <p:cNvSpPr txBox="1">
            <a:spLocks/>
          </p:cNvSpPr>
          <p:nvPr/>
        </p:nvSpPr>
        <p:spPr>
          <a:xfrm>
            <a:off x="530087" y="1250764"/>
            <a:ext cx="6758609" cy="1617821"/>
          </a:xfrm>
          <a:prstGeom prst="rect">
            <a:avLst/>
          </a:prstGeom>
        </p:spPr>
        <p:txBody>
          <a:bodyPr vert="horz" lIns="91440" tIns="45720" rIns="91440" bIns="45720" rtlCol="0">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
                <a:schemeClr val="dk1"/>
              </a:buClr>
              <a:buSzPts val="2400"/>
            </a:pPr>
            <a:endParaRPr lang="en-US" sz="2800" dirty="0">
              <a:solidFill>
                <a:schemeClr val="dk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1B308E9F-413C-4196-967F-9564A26A9E75}"/>
              </a:ext>
            </a:extLst>
          </p:cNvPr>
          <p:cNvSpPr txBox="1"/>
          <p:nvPr/>
        </p:nvSpPr>
        <p:spPr>
          <a:xfrm>
            <a:off x="530086" y="1648938"/>
            <a:ext cx="10247842" cy="2677656"/>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hlinkClick r:id="rId3"/>
              </a:rPr>
              <a:t>Adobe Learn &amp; Support</a:t>
            </a: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Practice with sample files how add a splash of interactivity to make your PDFs more engaging</a:t>
            </a: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hlinkClick r:id="rId4"/>
              </a:rPr>
              <a:t>YouTube</a:t>
            </a: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There are several tutorials on YouTube that can help you learning how to create interactive PDFs</a:t>
            </a:r>
          </a:p>
        </p:txBody>
      </p:sp>
      <p:pic>
        <p:nvPicPr>
          <p:cNvPr id="4" name="Graphic 3">
            <a:extLst>
              <a:ext uri="{FF2B5EF4-FFF2-40B4-BE49-F238E27FC236}">
                <a16:creationId xmlns:a16="http://schemas.microsoft.com/office/drawing/2014/main" id="{162BCC84-0026-4F98-9A7E-40A8B4DBC4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0876" y="4425538"/>
            <a:ext cx="1550366" cy="1293247"/>
          </a:xfrm>
          <a:prstGeom prst="rect">
            <a:avLst/>
          </a:prstGeom>
        </p:spPr>
      </p:pic>
      <p:sp>
        <p:nvSpPr>
          <p:cNvPr id="20" name="Google Shape;95;p14">
            <a:extLst>
              <a:ext uri="{FF2B5EF4-FFF2-40B4-BE49-F238E27FC236}">
                <a16:creationId xmlns:a16="http://schemas.microsoft.com/office/drawing/2014/main" id="{6DAB811D-FD52-4FF6-869F-956D38BC3383}"/>
              </a:ext>
            </a:extLst>
          </p:cNvPr>
          <p:cNvSpPr/>
          <p:nvPr/>
        </p:nvSpPr>
        <p:spPr>
          <a:xfrm>
            <a:off x="4631962" y="4480715"/>
            <a:ext cx="7112198" cy="1182891"/>
          </a:xfrm>
          <a:prstGeom prst="rect">
            <a:avLst/>
          </a:prstGeom>
          <a:noFill/>
          <a:ln w="12700" cap="flat" cmpd="sng">
            <a:solidFill>
              <a:srgbClr val="014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dirty="0">
                <a:latin typeface="Calibri" panose="020F0502020204030204" pitchFamily="34" charset="0"/>
                <a:ea typeface="Calibri"/>
                <a:cs typeface="Calibri" panose="020F0502020204030204" pitchFamily="34" charset="0"/>
                <a:sym typeface="Calibri"/>
              </a:rPr>
              <a:t>Tip:</a:t>
            </a:r>
          </a:p>
          <a:p>
            <a:pPr marL="0" marR="0" lvl="0" indent="0" algn="l" rtl="0">
              <a:spcBef>
                <a:spcPts val="0"/>
              </a:spcBef>
              <a:spcAft>
                <a:spcPts val="0"/>
              </a:spcAft>
              <a:buNone/>
            </a:pPr>
            <a:r>
              <a:rPr lang="en-US" sz="2400" dirty="0">
                <a:latin typeface="Calibri" panose="020F0502020204030204" pitchFamily="34" charset="0"/>
                <a:cs typeface="Calibri" panose="020F0502020204030204" pitchFamily="34" charset="0"/>
              </a:rPr>
              <a:t>Add a keyword that describe the purpose of your PDF (e.g. resume, flyer, etc.) </a:t>
            </a:r>
            <a:endParaRPr sz="2400" dirty="0">
              <a:latin typeface="Calibri" panose="020F0502020204030204" pitchFamily="34" charset="0"/>
              <a:ea typeface="Calibri"/>
              <a:cs typeface="Calibri" panose="020F0502020204030204" pitchFamily="34" charset="0"/>
              <a:sym typeface="Calibri"/>
            </a:endParaRPr>
          </a:p>
        </p:txBody>
      </p:sp>
      <p:pic>
        <p:nvPicPr>
          <p:cNvPr id="21" name="Picture 20" descr="Icon&#10;&#10;Description automatically generated with medium confidence">
            <a:extLst>
              <a:ext uri="{FF2B5EF4-FFF2-40B4-BE49-F238E27FC236}">
                <a16:creationId xmlns:a16="http://schemas.microsoft.com/office/drawing/2014/main" id="{2DA8B4E4-CB20-4F68-8A65-EAEF1C8F13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5766" y="-232824"/>
            <a:ext cx="2202842" cy="2202842"/>
          </a:xfrm>
          <a:prstGeom prst="rect">
            <a:avLst/>
          </a:prstGeom>
        </p:spPr>
      </p:pic>
    </p:spTree>
    <p:extLst>
      <p:ext uri="{BB962C8B-B14F-4D97-AF65-F5344CB8AC3E}">
        <p14:creationId xmlns:p14="http://schemas.microsoft.com/office/powerpoint/2010/main" val="1239179675"/>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374BB96A3DE46B150CC6A9F517AE9" ma:contentTypeVersion="13" ma:contentTypeDescription="Create a new document." ma:contentTypeScope="" ma:versionID="ebf2dbeb37417d13489513eaea0d5e18">
  <xsd:schema xmlns:xsd="http://www.w3.org/2001/XMLSchema" xmlns:xs="http://www.w3.org/2001/XMLSchema" xmlns:p="http://schemas.microsoft.com/office/2006/metadata/properties" xmlns:ns2="5fa573f1-0388-4933-b06f-1f1a0fb87c89" xmlns:ns3="7fe8872b-6cbd-4bc2-a1b1-93bd9d636a9c" targetNamespace="http://schemas.microsoft.com/office/2006/metadata/properties" ma:root="true" ma:fieldsID="9500fd92ff52f01aa2482af972f214bf" ns2:_="" ns3:_="">
    <xsd:import namespace="5fa573f1-0388-4933-b06f-1f1a0fb87c89"/>
    <xsd:import namespace="7fe8872b-6cbd-4bc2-a1b1-93bd9d636a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573f1-0388-4933-b06f-1f1a0fb87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e8872b-6cbd-4bc2-a1b1-93bd9d636a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67E340-F965-4078-8F20-CDC6F7E1DDFF}"/>
</file>

<file path=customXml/itemProps2.xml><?xml version="1.0" encoding="utf-8"?>
<ds:datastoreItem xmlns:ds="http://schemas.openxmlformats.org/officeDocument/2006/customXml" ds:itemID="{4C980504-96CC-4983-999B-451B783C753E}"/>
</file>

<file path=customXml/itemProps3.xml><?xml version="1.0" encoding="utf-8"?>
<ds:datastoreItem xmlns:ds="http://schemas.openxmlformats.org/officeDocument/2006/customXml" ds:itemID="{7D992ABC-275E-4361-BCD5-36B901D44CBC}"/>
</file>

<file path=docProps/app.xml><?xml version="1.0" encoding="utf-8"?>
<Properties xmlns="http://schemas.openxmlformats.org/officeDocument/2006/extended-properties" xmlns:vt="http://schemas.openxmlformats.org/officeDocument/2006/docPropsVTypes">
  <TotalTime>204</TotalTime>
  <Words>1372</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Demi Cond</vt:lpstr>
      <vt:lpstr>Franklin Gothic Medium</vt:lpstr>
      <vt:lpstr>inherit</vt:lpstr>
      <vt:lpstr>Wingdings</vt:lpstr>
      <vt:lpstr>JuxtaposeVTI</vt:lpstr>
      <vt:lpstr>INTERACTIVE and ACCESSIBLE PDFs</vt:lpstr>
      <vt:lpstr>PowerPoint Presentation</vt:lpstr>
      <vt:lpstr>CREATING INTERACTIVE PDFs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ACCESSIBLE PDFs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and ACCESSIBLE PDFs</dc:title>
  <dc:creator>Anna Becevel</dc:creator>
  <cp:lastModifiedBy>Anna Becevel</cp:lastModifiedBy>
  <cp:revision>5</cp:revision>
  <dcterms:created xsi:type="dcterms:W3CDTF">2021-11-05T12:03:52Z</dcterms:created>
  <dcterms:modified xsi:type="dcterms:W3CDTF">2021-11-05T17:11:44Z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0x01010060F374BB96A3DE46B150CC6A9F517AE9</vt:lpwstr>
  </property>
</Properties>
</file>